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2" r:id="rId2"/>
  </p:sldMasterIdLst>
  <p:sldIdLst>
    <p:sldId id="281" r:id="rId3"/>
    <p:sldId id="282" r:id="rId4"/>
    <p:sldId id="292" r:id="rId5"/>
    <p:sldId id="279" r:id="rId6"/>
    <p:sldId id="293" r:id="rId7"/>
    <p:sldId id="295" r:id="rId8"/>
    <p:sldId id="291" r:id="rId9"/>
    <p:sldId id="294" r:id="rId10"/>
    <p:sldId id="274" r:id="rId11"/>
    <p:sldId id="296" r:id="rId12"/>
    <p:sldId id="277" r:id="rId13"/>
    <p:sldId id="275" r:id="rId14"/>
    <p:sldId id="304" r:id="rId15"/>
    <p:sldId id="298" r:id="rId16"/>
    <p:sldId id="306" r:id="rId17"/>
    <p:sldId id="299" r:id="rId18"/>
    <p:sldId id="300" r:id="rId19"/>
    <p:sldId id="301" r:id="rId20"/>
    <p:sldId id="280" r:id="rId21"/>
    <p:sldId id="29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40" d="100"/>
          <a:sy n="40" d="100"/>
        </p:scale>
        <p:origin x="936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&#53685;&#54633;\&#44277;&#47784;&#51204;\RPA&#47532;&#44536;\&#45817;&#50948;&#49457;%20&#51088;&#47308;\datala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tcam\Downloads\&#53412;&#50892;&#46300;&#44204;&#51201;%2020201209%201149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&#53685;&#54633;\&#44277;&#47784;&#51204;\RPA&#47532;&#44536;\&#45817;&#50948;&#49457;%20&#51088;&#47308;\&#53685;&#54633;%20&#47928;&#49436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&#53685;&#54633;\&#44277;&#47784;&#51204;\RPA&#47532;&#44536;\&#45817;&#50948;&#49457;%20&#51088;&#47308;\&#53685;&#54633;%20&#47928;&#49436;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sz="1800" dirty="0"/>
              <a:t>배달 관련 검색어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개요!$S$11:$S$40</c:f>
              <c:numCache>
                <c:formatCode>General</c:formatCode>
                <c:ptCount val="30"/>
                <c:pt idx="0">
                  <c:v>28.64077</c:v>
                </c:pt>
                <c:pt idx="1">
                  <c:v>35.732370000000003</c:v>
                </c:pt>
                <c:pt idx="2">
                  <c:v>32.545369999999998</c:v>
                </c:pt>
                <c:pt idx="3">
                  <c:v>31.55339</c:v>
                </c:pt>
                <c:pt idx="4">
                  <c:v>33.410719999999998</c:v>
                </c:pt>
                <c:pt idx="5">
                  <c:v>42.275219999999997</c:v>
                </c:pt>
                <c:pt idx="6">
                  <c:v>43.604889999999997</c:v>
                </c:pt>
                <c:pt idx="7">
                  <c:v>29.674959999999999</c:v>
                </c:pt>
                <c:pt idx="8">
                  <c:v>33.917259999999999</c:v>
                </c:pt>
                <c:pt idx="9">
                  <c:v>34.466009999999997</c:v>
                </c:pt>
                <c:pt idx="10">
                  <c:v>31.827770000000001</c:v>
                </c:pt>
                <c:pt idx="11">
                  <c:v>34.740389999999998</c:v>
                </c:pt>
                <c:pt idx="12">
                  <c:v>47.741660000000003</c:v>
                </c:pt>
                <c:pt idx="13">
                  <c:v>49.493450000000003</c:v>
                </c:pt>
                <c:pt idx="14">
                  <c:v>29.168420000000001</c:v>
                </c:pt>
                <c:pt idx="15">
                  <c:v>33.663989999999998</c:v>
                </c:pt>
                <c:pt idx="16">
                  <c:v>31.004639999999998</c:v>
                </c:pt>
                <c:pt idx="17">
                  <c:v>34.233849999999997</c:v>
                </c:pt>
                <c:pt idx="18">
                  <c:v>34.993659999999998</c:v>
                </c:pt>
                <c:pt idx="19">
                  <c:v>42.570700000000002</c:v>
                </c:pt>
                <c:pt idx="20">
                  <c:v>46.01097</c:v>
                </c:pt>
                <c:pt idx="21">
                  <c:v>31.74335</c:v>
                </c:pt>
                <c:pt idx="22">
                  <c:v>32.967489999999998</c:v>
                </c:pt>
                <c:pt idx="23">
                  <c:v>38.898260000000001</c:v>
                </c:pt>
                <c:pt idx="24">
                  <c:v>33.896149999999999</c:v>
                </c:pt>
                <c:pt idx="25">
                  <c:v>32.777540000000002</c:v>
                </c:pt>
                <c:pt idx="26">
                  <c:v>42.802869999999999</c:v>
                </c:pt>
                <c:pt idx="27">
                  <c:v>46.66525</c:v>
                </c:pt>
                <c:pt idx="28">
                  <c:v>33.389609999999998</c:v>
                </c:pt>
                <c:pt idx="29">
                  <c:v>33.685090000000002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개요!$S$10</c15:sqref>
                        </c15:formulaRef>
                      </c:ext>
                    </c:extLst>
                    <c:strCache>
                      <c:ptCount val="1"/>
                      <c:pt idx="0">
                        <c:v>6월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개요!$R$11:$R$40</c15:sqref>
                        </c15:formulaRef>
                      </c:ext>
                    </c:extLst>
                    <c:strCache>
                      <c:ptCount val="30"/>
                      <c:pt idx="0">
                        <c:v>1일</c:v>
                      </c:pt>
                      <c:pt idx="1">
                        <c:v>2일</c:v>
                      </c:pt>
                      <c:pt idx="2">
                        <c:v>3일</c:v>
                      </c:pt>
                      <c:pt idx="3">
                        <c:v>4일</c:v>
                      </c:pt>
                      <c:pt idx="4">
                        <c:v>5일</c:v>
                      </c:pt>
                      <c:pt idx="5">
                        <c:v>6일</c:v>
                      </c:pt>
                      <c:pt idx="6">
                        <c:v>7일</c:v>
                      </c:pt>
                      <c:pt idx="7">
                        <c:v>8일</c:v>
                      </c:pt>
                      <c:pt idx="8">
                        <c:v>9일</c:v>
                      </c:pt>
                      <c:pt idx="9">
                        <c:v>10일</c:v>
                      </c:pt>
                      <c:pt idx="10">
                        <c:v>11일</c:v>
                      </c:pt>
                      <c:pt idx="11">
                        <c:v>12일</c:v>
                      </c:pt>
                      <c:pt idx="12">
                        <c:v>13일</c:v>
                      </c:pt>
                      <c:pt idx="13">
                        <c:v>14일</c:v>
                      </c:pt>
                      <c:pt idx="14">
                        <c:v>15일</c:v>
                      </c:pt>
                      <c:pt idx="15">
                        <c:v>16일</c:v>
                      </c:pt>
                      <c:pt idx="16">
                        <c:v>17일</c:v>
                      </c:pt>
                      <c:pt idx="17">
                        <c:v>18일</c:v>
                      </c:pt>
                      <c:pt idx="18">
                        <c:v>19일</c:v>
                      </c:pt>
                      <c:pt idx="19">
                        <c:v>20일</c:v>
                      </c:pt>
                      <c:pt idx="20">
                        <c:v>21일</c:v>
                      </c:pt>
                      <c:pt idx="21">
                        <c:v>22일</c:v>
                      </c:pt>
                      <c:pt idx="22">
                        <c:v>23일</c:v>
                      </c:pt>
                      <c:pt idx="23">
                        <c:v>24일</c:v>
                      </c:pt>
                      <c:pt idx="24">
                        <c:v>25일</c:v>
                      </c:pt>
                      <c:pt idx="25">
                        <c:v>26일</c:v>
                      </c:pt>
                      <c:pt idx="26">
                        <c:v>27일</c:v>
                      </c:pt>
                      <c:pt idx="27">
                        <c:v>28일</c:v>
                      </c:pt>
                      <c:pt idx="28">
                        <c:v>29일</c:v>
                      </c:pt>
                      <c:pt idx="29">
                        <c:v>30일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C9D3-40DD-B544-A97957D2C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4271088"/>
        <c:axId val="1693293744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개요!$T$11:$T$40</c:f>
              <c:numCache>
                <c:formatCode>General</c:formatCode>
                <c:ptCount val="30"/>
                <c:pt idx="0">
                  <c:v>44.976779999999998</c:v>
                </c:pt>
                <c:pt idx="1">
                  <c:v>26.952300000000001</c:v>
                </c:pt>
                <c:pt idx="2">
                  <c:v>28.978470000000002</c:v>
                </c:pt>
                <c:pt idx="3">
                  <c:v>29.843810000000001</c:v>
                </c:pt>
                <c:pt idx="4">
                  <c:v>28.87294</c:v>
                </c:pt>
                <c:pt idx="5">
                  <c:v>30.8569</c:v>
                </c:pt>
                <c:pt idx="6">
                  <c:v>37.653010000000002</c:v>
                </c:pt>
                <c:pt idx="7">
                  <c:v>39.299280000000003</c:v>
                </c:pt>
                <c:pt idx="8">
                  <c:v>28.408609999999999</c:v>
                </c:pt>
                <c:pt idx="9">
                  <c:v>28.366389999999999</c:v>
                </c:pt>
                <c:pt idx="10">
                  <c:v>27.669899999999998</c:v>
                </c:pt>
                <c:pt idx="11">
                  <c:v>28.260860000000001</c:v>
                </c:pt>
                <c:pt idx="12">
                  <c:v>31.004639999999998</c:v>
                </c:pt>
                <c:pt idx="13">
                  <c:v>37.062049999999999</c:v>
                </c:pt>
                <c:pt idx="14">
                  <c:v>39.257069999999999</c:v>
                </c:pt>
                <c:pt idx="15">
                  <c:v>28.577449999999999</c:v>
                </c:pt>
                <c:pt idx="16">
                  <c:v>29.020679999999999</c:v>
                </c:pt>
                <c:pt idx="17">
                  <c:v>32.038829999999997</c:v>
                </c:pt>
                <c:pt idx="18">
                  <c:v>31.5745</c:v>
                </c:pt>
                <c:pt idx="19">
                  <c:v>34.128320000000002</c:v>
                </c:pt>
                <c:pt idx="20">
                  <c:v>40.206829999999997</c:v>
                </c:pt>
                <c:pt idx="21">
                  <c:v>47.488390000000003</c:v>
                </c:pt>
                <c:pt idx="22">
                  <c:v>32.946390000000001</c:v>
                </c:pt>
                <c:pt idx="23">
                  <c:v>36.048960000000001</c:v>
                </c:pt>
                <c:pt idx="24">
                  <c:v>35.415779999999998</c:v>
                </c:pt>
                <c:pt idx="25">
                  <c:v>40.797800000000002</c:v>
                </c:pt>
                <c:pt idx="26">
                  <c:v>45.166730000000001</c:v>
                </c:pt>
                <c:pt idx="27">
                  <c:v>54.643300000000004</c:v>
                </c:pt>
                <c:pt idx="28">
                  <c:v>55.52975</c:v>
                </c:pt>
                <c:pt idx="29">
                  <c:v>39.721400000000003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개요!$T$10</c15:sqref>
                        </c15:formulaRef>
                      </c:ext>
                    </c:extLst>
                    <c:strCache>
                      <c:ptCount val="1"/>
                      <c:pt idx="0">
                        <c:v>11월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개요!$R$11:$R$40</c15:sqref>
                        </c15:formulaRef>
                      </c:ext>
                    </c:extLst>
                    <c:strCache>
                      <c:ptCount val="30"/>
                      <c:pt idx="0">
                        <c:v>1일</c:v>
                      </c:pt>
                      <c:pt idx="1">
                        <c:v>2일</c:v>
                      </c:pt>
                      <c:pt idx="2">
                        <c:v>3일</c:v>
                      </c:pt>
                      <c:pt idx="3">
                        <c:v>4일</c:v>
                      </c:pt>
                      <c:pt idx="4">
                        <c:v>5일</c:v>
                      </c:pt>
                      <c:pt idx="5">
                        <c:v>6일</c:v>
                      </c:pt>
                      <c:pt idx="6">
                        <c:v>7일</c:v>
                      </c:pt>
                      <c:pt idx="7">
                        <c:v>8일</c:v>
                      </c:pt>
                      <c:pt idx="8">
                        <c:v>9일</c:v>
                      </c:pt>
                      <c:pt idx="9">
                        <c:v>10일</c:v>
                      </c:pt>
                      <c:pt idx="10">
                        <c:v>11일</c:v>
                      </c:pt>
                      <c:pt idx="11">
                        <c:v>12일</c:v>
                      </c:pt>
                      <c:pt idx="12">
                        <c:v>13일</c:v>
                      </c:pt>
                      <c:pt idx="13">
                        <c:v>14일</c:v>
                      </c:pt>
                      <c:pt idx="14">
                        <c:v>15일</c:v>
                      </c:pt>
                      <c:pt idx="15">
                        <c:v>16일</c:v>
                      </c:pt>
                      <c:pt idx="16">
                        <c:v>17일</c:v>
                      </c:pt>
                      <c:pt idx="17">
                        <c:v>18일</c:v>
                      </c:pt>
                      <c:pt idx="18">
                        <c:v>19일</c:v>
                      </c:pt>
                      <c:pt idx="19">
                        <c:v>20일</c:v>
                      </c:pt>
                      <c:pt idx="20">
                        <c:v>21일</c:v>
                      </c:pt>
                      <c:pt idx="21">
                        <c:v>22일</c:v>
                      </c:pt>
                      <c:pt idx="22">
                        <c:v>23일</c:v>
                      </c:pt>
                      <c:pt idx="23">
                        <c:v>24일</c:v>
                      </c:pt>
                      <c:pt idx="24">
                        <c:v>25일</c:v>
                      </c:pt>
                      <c:pt idx="25">
                        <c:v>26일</c:v>
                      </c:pt>
                      <c:pt idx="26">
                        <c:v>27일</c:v>
                      </c:pt>
                      <c:pt idx="27">
                        <c:v>28일</c:v>
                      </c:pt>
                      <c:pt idx="28">
                        <c:v>29일</c:v>
                      </c:pt>
                      <c:pt idx="29">
                        <c:v>30일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C9D3-40DD-B544-A97957D2C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4271088"/>
        <c:axId val="1693293744"/>
      </c:lineChart>
      <c:catAx>
        <c:axId val="183427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3293744"/>
        <c:crosses val="autoZero"/>
        <c:auto val="1"/>
        <c:lblAlgn val="ctr"/>
        <c:lblOffset val="100"/>
        <c:noMultiLvlLbl val="0"/>
      </c:catAx>
      <c:valAx>
        <c:axId val="1693293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42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 dirty="0" err="1"/>
              <a:t>검색량에</a:t>
            </a:r>
            <a:r>
              <a:rPr lang="ko-KR" altLang="en-US" sz="1800" dirty="0"/>
              <a:t> 따른 예상 </a:t>
            </a:r>
            <a:r>
              <a:rPr lang="ko-KR" altLang="en-US" sz="1800" dirty="0" err="1"/>
              <a:t>노출수</a:t>
            </a:r>
            <a:endParaRPr lang="ko-KR" alt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sheet!$I$11:$I$15</c:f>
              <c:numCache>
                <c:formatCode>#,##0</c:formatCode>
                <c:ptCount val="5"/>
                <c:pt idx="0" formatCode="General">
                  <c:v>400093</c:v>
                </c:pt>
                <c:pt idx="1">
                  <c:v>280141</c:v>
                </c:pt>
                <c:pt idx="2">
                  <c:v>4452780</c:v>
                </c:pt>
                <c:pt idx="3">
                  <c:v>285001</c:v>
                </c:pt>
                <c:pt idx="4">
                  <c:v>2260088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sheet!$I$10</c15:sqref>
                        </c15:formulaRef>
                      </c:ext>
                    </c:extLst>
                    <c:strCache>
                      <c:ptCount val="1"/>
                      <c:pt idx="0">
                        <c:v>예상 노출수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sheet!$H$11:$H$15</c15:sqref>
                        </c15:formulaRef>
                      </c:ext>
                    </c:extLst>
                    <c:strCache>
                      <c:ptCount val="5"/>
                      <c:pt idx="0">
                        <c:v>배송</c:v>
                      </c:pt>
                      <c:pt idx="1">
                        <c:v>배송조회</c:v>
                      </c:pt>
                      <c:pt idx="2">
                        <c:v>택배조회</c:v>
                      </c:pt>
                      <c:pt idx="3">
                        <c:v>택배예약</c:v>
                      </c:pt>
                      <c:pt idx="4">
                        <c:v>택배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E99-45A5-9EBF-3BD86EBF2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2705136"/>
        <c:axId val="732710960"/>
      </c:barChart>
      <c:catAx>
        <c:axId val="73270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2710960"/>
        <c:crosses val="autoZero"/>
        <c:auto val="1"/>
        <c:lblAlgn val="ctr"/>
        <c:lblOffset val="100"/>
        <c:noMultiLvlLbl val="0"/>
      </c:catAx>
      <c:valAx>
        <c:axId val="732710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2705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 dirty="0">
                <a:solidFill>
                  <a:schemeClr val="bg1"/>
                </a:solidFill>
              </a:rPr>
              <a:t>온라인 쇼핑몰 거래액</a:t>
            </a:r>
            <a:endParaRPr lang="en-US" altLang="ko-KR" sz="18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Sheet1!$C$5:$C$16</c:f>
              <c:numCache>
                <c:formatCode>#,##0</c:formatCode>
                <c:ptCount val="12"/>
                <c:pt idx="0">
                  <c:v>6239</c:v>
                </c:pt>
                <c:pt idx="1">
                  <c:v>6239</c:v>
                </c:pt>
                <c:pt idx="2">
                  <c:v>7423</c:v>
                </c:pt>
                <c:pt idx="3">
                  <c:v>7123</c:v>
                </c:pt>
                <c:pt idx="4">
                  <c:v>7956</c:v>
                </c:pt>
                <c:pt idx="5">
                  <c:v>8212</c:v>
                </c:pt>
                <c:pt idx="6">
                  <c:v>8976</c:v>
                </c:pt>
                <c:pt idx="7">
                  <c:v>9122</c:v>
                </c:pt>
                <c:pt idx="8">
                  <c:v>8823</c:v>
                </c:pt>
                <c:pt idx="9">
                  <c:v>9200</c:v>
                </c:pt>
                <c:pt idx="10">
                  <c:v>9600</c:v>
                </c:pt>
                <c:pt idx="11">
                  <c:v>10127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Sheet1!$C$4</c15:sqref>
                        </c15:formulaRef>
                      </c:ext>
                    </c:extLst>
                    <c:strCache>
                      <c:ptCount val="1"/>
                      <c:pt idx="0">
                        <c:v>가격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Sheet1!$B$5:$B$16</c15:sqref>
                        </c15:formulaRef>
                      </c:ext>
                    </c:extLst>
                    <c:strCache>
                      <c:ptCount val="12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  <c:pt idx="4">
                        <c:v>5월</c:v>
                      </c:pt>
                      <c:pt idx="5">
                        <c:v>6월</c:v>
                      </c:pt>
                      <c:pt idx="6">
                        <c:v>7월</c:v>
                      </c:pt>
                      <c:pt idx="7">
                        <c:v>8월</c:v>
                      </c:pt>
                      <c:pt idx="8">
                        <c:v>9월</c:v>
                      </c:pt>
                      <c:pt idx="9">
                        <c:v>10월</c:v>
                      </c:pt>
                      <c:pt idx="10">
                        <c:v>11월</c:v>
                      </c:pt>
                      <c:pt idx="11">
                        <c:v>12월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3A38-4FA4-92DA-F920FAD66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2956976"/>
        <c:axId val="1687401744"/>
      </c:barChart>
      <c:catAx>
        <c:axId val="1692956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7401744"/>
        <c:crosses val="autoZero"/>
        <c:auto val="1"/>
        <c:lblAlgn val="ctr"/>
        <c:lblOffset val="100"/>
        <c:noMultiLvlLbl val="0"/>
      </c:catAx>
      <c:valAx>
        <c:axId val="168740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295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 dirty="0">
                <a:solidFill>
                  <a:schemeClr val="bg1"/>
                </a:solidFill>
              </a:rPr>
              <a:t>온라인 </a:t>
            </a:r>
            <a:r>
              <a:rPr lang="ko-KR" altLang="en-US" sz="1800" dirty="0" err="1">
                <a:solidFill>
                  <a:schemeClr val="bg1"/>
                </a:solidFill>
              </a:rPr>
              <a:t>쇼핑물</a:t>
            </a:r>
            <a:r>
              <a:rPr lang="ko-KR" altLang="en-US" sz="1800" dirty="0">
                <a:solidFill>
                  <a:schemeClr val="bg1"/>
                </a:solidFill>
              </a:rPr>
              <a:t> 거래액</a:t>
            </a:r>
            <a:endParaRPr lang="en-US" altLang="ko-KR" sz="18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Sheet1!$C$20:$C$25</c:f>
              <c:numCache>
                <c:formatCode>#,##0</c:formatCode>
                <c:ptCount val="6"/>
                <c:pt idx="0">
                  <c:v>10639</c:v>
                </c:pt>
                <c:pt idx="1">
                  <c:v>11211</c:v>
                </c:pt>
                <c:pt idx="2">
                  <c:v>12342</c:v>
                </c:pt>
                <c:pt idx="3">
                  <c:v>12972</c:v>
                </c:pt>
                <c:pt idx="4">
                  <c:v>13204</c:v>
                </c:pt>
                <c:pt idx="5">
                  <c:v>12524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Sheet1!$C$19</c15:sqref>
                        </c15:formulaRef>
                      </c:ext>
                    </c:extLst>
                    <c:strCache>
                      <c:ptCount val="1"/>
                      <c:pt idx="0">
                        <c:v>가격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Sheet1!$B$20:$B$25</c15:sqref>
                        </c15:formulaRef>
                      </c:ext>
                    </c:extLst>
                    <c:strCache>
                      <c:ptCount val="6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  <c:pt idx="4">
                        <c:v>5월</c:v>
                      </c:pt>
                      <c:pt idx="5">
                        <c:v>6월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360-42C8-A484-BAAB2379E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929680"/>
        <c:axId val="1687411728"/>
      </c:barChart>
      <c:catAx>
        <c:axId val="168392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7411728"/>
        <c:crosses val="autoZero"/>
        <c:auto val="1"/>
        <c:lblAlgn val="ctr"/>
        <c:lblOffset val="100"/>
        <c:noMultiLvlLbl val="0"/>
      </c:catAx>
      <c:valAx>
        <c:axId val="1687411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392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7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87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94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16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36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8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31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2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6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8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4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533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0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53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1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0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4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46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589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2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1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10335-C89F-4B41-8B79-6D076B5C3F9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76AC8-824A-4208-B90F-26745643D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48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9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6.mp4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6.mp4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.png"/><Relationship Id="rId7" Type="http://schemas.openxmlformats.org/officeDocument/2006/relationships/image" Target="../media/image4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6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B7027AC-FE6E-4D90-BAD3-47D31874038A}"/>
              </a:ext>
            </a:extLst>
          </p:cNvPr>
          <p:cNvCxnSpPr/>
          <p:nvPr/>
        </p:nvCxnSpPr>
        <p:spPr>
          <a:xfrm>
            <a:off x="192947" y="176169"/>
            <a:ext cx="4899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6EF0C21-E904-4E2E-BD1D-A074BF984141}"/>
              </a:ext>
            </a:extLst>
          </p:cNvPr>
          <p:cNvCxnSpPr>
            <a:cxnSpLocks/>
          </p:cNvCxnSpPr>
          <p:nvPr/>
        </p:nvCxnSpPr>
        <p:spPr>
          <a:xfrm>
            <a:off x="192947" y="176169"/>
            <a:ext cx="0" cy="2877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2BA9D8-167A-41C1-83A5-669C5A599F15}"/>
              </a:ext>
            </a:extLst>
          </p:cNvPr>
          <p:cNvCxnSpPr/>
          <p:nvPr/>
        </p:nvCxnSpPr>
        <p:spPr>
          <a:xfrm>
            <a:off x="7115263" y="6704202"/>
            <a:ext cx="4899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94D236-8757-4752-A2E6-1DD3B14739EA}"/>
              </a:ext>
            </a:extLst>
          </p:cNvPr>
          <p:cNvCxnSpPr>
            <a:cxnSpLocks/>
          </p:cNvCxnSpPr>
          <p:nvPr/>
        </p:nvCxnSpPr>
        <p:spPr>
          <a:xfrm>
            <a:off x="12014433" y="3826778"/>
            <a:ext cx="0" cy="2877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E41B317-F3A7-4ADE-9985-D3B7974666FD}"/>
              </a:ext>
            </a:extLst>
          </p:cNvPr>
          <p:cNvSpPr txBox="1"/>
          <p:nvPr/>
        </p:nvSpPr>
        <p:spPr>
          <a:xfrm>
            <a:off x="115558" y="235120"/>
            <a:ext cx="196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+mn-cs"/>
              </a:rPr>
              <a:t>2020.12.09.</a:t>
            </a:r>
            <a:endParaRPr kumimoji="0" lang="ko-KR" altLang="en-US" sz="2400" b="1" i="1" u="none" strike="noStrike" kern="1200" cap="none" spc="300" normalizeH="0" baseline="0" noProof="0" dirty="0">
              <a:ln>
                <a:solidFill>
                  <a:srgbClr val="5B9BD5"/>
                </a:solidFill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131019-2F7A-4D79-BD1E-433B73ED9BD3}"/>
              </a:ext>
            </a:extLst>
          </p:cNvPr>
          <p:cNvSpPr/>
          <p:nvPr/>
        </p:nvSpPr>
        <p:spPr>
          <a:xfrm>
            <a:off x="4581314" y="3327126"/>
            <a:ext cx="3840479" cy="476085"/>
          </a:xfrm>
          <a:prstGeom prst="rect">
            <a:avLst/>
          </a:prstGeom>
          <a:solidFill>
            <a:srgbClr val="383838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E46BD7-FA77-4F26-A59D-F2BFBCB8185D}"/>
              </a:ext>
            </a:extLst>
          </p:cNvPr>
          <p:cNvGrpSpPr/>
          <p:nvPr/>
        </p:nvGrpSpPr>
        <p:grpSpPr>
          <a:xfrm>
            <a:off x="3055496" y="2255752"/>
            <a:ext cx="5337634" cy="1024239"/>
            <a:chOff x="2941365" y="2249457"/>
            <a:chExt cx="4084777" cy="10242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3DECE9-E8DF-40A6-BEBE-AB974E93B758}"/>
                </a:ext>
              </a:extLst>
            </p:cNvPr>
            <p:cNvSpPr txBox="1"/>
            <p:nvPr/>
          </p:nvSpPr>
          <p:spPr>
            <a:xfrm>
              <a:off x="2973536" y="2350366"/>
              <a:ext cx="40526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1" u="none" strike="noStrike" kern="1200" cap="none" spc="30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택배가 온다</a:t>
              </a:r>
              <a:r>
                <a:rPr kumimoji="0" lang="en-US" altLang="ko-KR" sz="5400" b="1" i="1" u="none" strike="noStrike" kern="1200" cap="none" spc="30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.</a:t>
              </a:r>
              <a:endParaRPr kumimoji="0" lang="ko-KR" altLang="en-US" sz="5400" b="1" i="1" u="none" strike="noStrike" kern="1200" cap="none" spc="30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FB783F-CACE-4191-B6A6-881682A39EF7}"/>
                </a:ext>
              </a:extLst>
            </p:cNvPr>
            <p:cNvSpPr txBox="1"/>
            <p:nvPr/>
          </p:nvSpPr>
          <p:spPr>
            <a:xfrm>
              <a:off x="2941365" y="2249457"/>
              <a:ext cx="40526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1" u="none" strike="noStrike" kern="1200" cap="none" spc="300" normalizeH="0" baseline="0" noProof="0" dirty="0">
                  <a:ln>
                    <a:solidFill>
                      <a:srgbClr val="5B9BD5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택배가 온다</a:t>
              </a:r>
              <a:r>
                <a:rPr kumimoji="0" lang="en-US" altLang="ko-KR" sz="5400" b="1" i="1" u="none" strike="noStrike" kern="1200" cap="none" spc="300" normalizeH="0" baseline="0" noProof="0" dirty="0">
                  <a:ln>
                    <a:solidFill>
                      <a:srgbClr val="5B9BD5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.</a:t>
              </a:r>
              <a:endParaRPr kumimoji="0" lang="ko-KR" altLang="en-US" sz="5400" b="1" i="1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3F5F55D-5286-4649-9C76-25B3F2CA5213}"/>
              </a:ext>
            </a:extLst>
          </p:cNvPr>
          <p:cNvCxnSpPr/>
          <p:nvPr/>
        </p:nvCxnSpPr>
        <p:spPr>
          <a:xfrm>
            <a:off x="6929393" y="3456742"/>
            <a:ext cx="0" cy="21685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B56185-2E10-4905-9421-F7B791581F3E}"/>
              </a:ext>
            </a:extLst>
          </p:cNvPr>
          <p:cNvSpPr txBox="1"/>
          <p:nvPr/>
        </p:nvSpPr>
        <p:spPr>
          <a:xfrm>
            <a:off x="4707149" y="3303558"/>
            <a:ext cx="2361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600" normalizeH="0" baseline="0" noProof="0" dirty="0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srgbClr val="5B9BD5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+mn-cs"/>
              </a:rPr>
              <a:t>CODE 9779</a:t>
            </a:r>
            <a:endParaRPr kumimoji="0" lang="ko-KR" altLang="en-US" sz="2800" b="1" i="1" u="none" strike="noStrike" kern="1200" cap="none" spc="600" normalizeH="0" baseline="0" noProof="0" dirty="0">
              <a:ln w="3175">
                <a:solidFill>
                  <a:srgbClr val="5B9BD5">
                    <a:lumMod val="75000"/>
                  </a:srgbClr>
                </a:solidFill>
              </a:ln>
              <a:solidFill>
                <a:srgbClr val="5B9BD5"/>
              </a:solidFill>
              <a:effectLst/>
              <a:uLnTx/>
              <a:uFillTx/>
              <a:latin typeface="Agency FB" panose="020B0503020202020204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0EF2AC-24CC-47D9-B169-1FBEC2119497}"/>
              </a:ext>
            </a:extLst>
          </p:cNvPr>
          <p:cNvSpPr txBox="1"/>
          <p:nvPr/>
        </p:nvSpPr>
        <p:spPr>
          <a:xfrm>
            <a:off x="1686949" y="235120"/>
            <a:ext cx="196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+mn-cs"/>
              </a:rPr>
              <a:t>.RPA LEAGE</a:t>
            </a:r>
            <a:endParaRPr kumimoji="0" lang="ko-KR" altLang="en-US" sz="2400" b="1" i="1" u="none" strike="noStrike" kern="1200" cap="none" spc="300" normalizeH="0" baseline="0" noProof="0" dirty="0">
              <a:ln>
                <a:solidFill>
                  <a:srgbClr val="5B9BD5"/>
                </a:solidFill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030" name="Picture 6" descr="UiPath – EAS – UiPath Partner">
            <a:extLst>
              <a:ext uri="{FF2B5EF4-FFF2-40B4-BE49-F238E27FC236}">
                <a16:creationId xmlns:a16="http://schemas.microsoft.com/office/drawing/2014/main" id="{D0DFD6A1-2B4F-4E9E-BEC9-5B59FEFA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47" y="6169965"/>
            <a:ext cx="1602709" cy="53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한경닷컴 - 해시넷">
            <a:extLst>
              <a:ext uri="{FF2B5EF4-FFF2-40B4-BE49-F238E27FC236}">
                <a16:creationId xmlns:a16="http://schemas.microsoft.com/office/drawing/2014/main" id="{EB668FDE-3005-483F-96AF-21ED0930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9565" y="5680143"/>
            <a:ext cx="1513879" cy="151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F198A80-EEA8-4DA9-A584-EC823E700651}"/>
              </a:ext>
            </a:extLst>
          </p:cNvPr>
          <p:cNvSpPr txBox="1"/>
          <p:nvPr/>
        </p:nvSpPr>
        <p:spPr>
          <a:xfrm>
            <a:off x="8288188" y="6280525"/>
            <a:ext cx="3710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+mn-cs"/>
              </a:rPr>
              <a:t>From.</a:t>
            </a:r>
            <a:r>
              <a:rPr kumimoji="0" lang="ko-KR" altLang="en-US" sz="2000" b="1" i="1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+mn-cs"/>
              </a:rPr>
              <a:t>최영훈</a:t>
            </a:r>
            <a:r>
              <a:rPr kumimoji="0" lang="en-US" altLang="ko-KR" sz="2000" b="1" i="1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+mn-cs"/>
              </a:rPr>
              <a:t>.</a:t>
            </a:r>
            <a:r>
              <a:rPr kumimoji="0" lang="ko-KR" altLang="en-US" sz="2000" b="1" i="1" u="none" strike="noStrike" kern="1200" cap="none" spc="300" normalizeH="0" baseline="0" noProof="0" dirty="0" err="1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+mn-cs"/>
              </a:rPr>
              <a:t>김지언</a:t>
            </a:r>
            <a:r>
              <a:rPr kumimoji="0" lang="en-US" altLang="ko-KR" sz="2000" b="1" i="1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+mn-cs"/>
              </a:rPr>
              <a:t>.</a:t>
            </a:r>
            <a:r>
              <a:rPr kumimoji="0" lang="ko-KR" altLang="en-US" sz="2000" b="1" i="1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+mn-cs"/>
              </a:rPr>
              <a:t>김진수</a:t>
            </a:r>
          </a:p>
        </p:txBody>
      </p:sp>
    </p:spTree>
    <p:extLst>
      <p:ext uri="{BB962C8B-B14F-4D97-AF65-F5344CB8AC3E}">
        <p14:creationId xmlns:p14="http://schemas.microsoft.com/office/powerpoint/2010/main" val="275369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01"/>
                            </p:stCondLst>
                            <p:childTnLst>
                              <p:par>
                                <p:cTn id="1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34A8FA-3283-44D9-9A67-A727B3F1BEEB}"/>
              </a:ext>
            </a:extLst>
          </p:cNvPr>
          <p:cNvSpPr/>
          <p:nvPr/>
        </p:nvSpPr>
        <p:spPr>
          <a:xfrm>
            <a:off x="0" y="0"/>
            <a:ext cx="6045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순서도: 데이터 1"/>
          <p:cNvSpPr/>
          <p:nvPr/>
        </p:nvSpPr>
        <p:spPr>
          <a:xfrm>
            <a:off x="3065961" y="0"/>
            <a:ext cx="4064000" cy="685800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55B661-1432-47DD-B0CB-F52D815E7225}"/>
              </a:ext>
            </a:extLst>
          </p:cNvPr>
          <p:cNvSpPr txBox="1"/>
          <p:nvPr/>
        </p:nvSpPr>
        <p:spPr>
          <a:xfrm>
            <a:off x="3615246" y="2822783"/>
            <a:ext cx="553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실현가능성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984861-0DAE-4DCB-AF19-545AC13A9876}"/>
              </a:ext>
            </a:extLst>
          </p:cNvPr>
          <p:cNvSpPr/>
          <p:nvPr/>
        </p:nvSpPr>
        <p:spPr>
          <a:xfrm>
            <a:off x="3667259" y="3384454"/>
            <a:ext cx="3495665" cy="890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A27E9-146A-45B2-8587-B00D37C0EAE4}"/>
              </a:ext>
            </a:extLst>
          </p:cNvPr>
          <p:cNvSpPr txBox="1"/>
          <p:nvPr/>
        </p:nvSpPr>
        <p:spPr>
          <a:xfrm>
            <a:off x="7407180" y="2835485"/>
            <a:ext cx="3265638" cy="10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13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-1. </a:t>
            </a: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소개 및 개발</a:t>
            </a:r>
            <a:endParaRPr kumimoji="0" lang="en-US" altLang="ko-KR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13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-2. </a:t>
            </a: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시연 영상</a:t>
            </a:r>
          </a:p>
        </p:txBody>
      </p:sp>
    </p:spTree>
    <p:extLst>
      <p:ext uri="{BB962C8B-B14F-4D97-AF65-F5344CB8AC3E}">
        <p14:creationId xmlns:p14="http://schemas.microsoft.com/office/powerpoint/2010/main" val="148853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82878" y="1337489"/>
            <a:ext cx="11747862" cy="5380605"/>
          </a:xfrm>
          <a:prstGeom prst="roundRect">
            <a:avLst>
              <a:gd name="adj" fmla="val 0"/>
            </a:avLst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>
            <a:grpSpLocks noChangeAspect="1"/>
          </p:cNvGrpSpPr>
          <p:nvPr/>
        </p:nvGrpSpPr>
        <p:grpSpPr>
          <a:xfrm rot="763326">
            <a:off x="5945647" y="1623883"/>
            <a:ext cx="4977653" cy="4964481"/>
            <a:chOff x="5302571" y="1080327"/>
            <a:chExt cx="4977653" cy="4964481"/>
          </a:xfrm>
          <a:effectLst/>
        </p:grpSpPr>
        <p:sp>
          <p:nvSpPr>
            <p:cNvPr id="22" name="막힌 원호 21"/>
            <p:cNvSpPr>
              <a:spLocks noChangeAspect="1"/>
            </p:cNvSpPr>
            <p:nvPr/>
          </p:nvSpPr>
          <p:spPr>
            <a:xfrm rot="16034050">
              <a:off x="5303367" y="1080114"/>
              <a:ext cx="4962889" cy="4964481"/>
            </a:xfrm>
            <a:prstGeom prst="blockArc">
              <a:avLst>
                <a:gd name="adj1" fmla="val 16287562"/>
                <a:gd name="adj2" fmla="val 20706588"/>
                <a:gd name="adj3" fmla="val 1589"/>
              </a:avLst>
            </a:prstGeom>
            <a:noFill/>
            <a:ln w="3175">
              <a:solidFill>
                <a:schemeClr val="bg1"/>
              </a:solidFill>
            </a:ln>
            <a:effectLst>
              <a:glow rad="381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막힌 원호 27"/>
            <p:cNvSpPr>
              <a:spLocks noChangeAspect="1"/>
            </p:cNvSpPr>
            <p:nvPr/>
          </p:nvSpPr>
          <p:spPr>
            <a:xfrm rot="10463221">
              <a:off x="5317335" y="1080327"/>
              <a:ext cx="4962889" cy="4964481"/>
            </a:xfrm>
            <a:prstGeom prst="blockArc">
              <a:avLst>
                <a:gd name="adj1" fmla="val 10627076"/>
                <a:gd name="adj2" fmla="val 16106829"/>
                <a:gd name="adj3" fmla="val 1311"/>
              </a:avLst>
            </a:prstGeom>
            <a:noFill/>
            <a:ln w="3175">
              <a:solidFill>
                <a:schemeClr val="bg1"/>
              </a:solidFill>
            </a:ln>
            <a:effectLst>
              <a:glow rad="381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790050" y="5406807"/>
            <a:ext cx="72000" cy="72000"/>
          </a:xfrm>
          <a:prstGeom prst="rect">
            <a:avLst/>
          </a:prstGeom>
          <a:noFill/>
          <a:ln w="63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5232361" y="5469851"/>
            <a:ext cx="567849" cy="510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 flipV="1">
            <a:off x="1522356" y="5982214"/>
            <a:ext cx="3708000" cy="2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한쪽 모서리가 잘린 사각형 13"/>
          <p:cNvSpPr/>
          <p:nvPr/>
        </p:nvSpPr>
        <p:spPr>
          <a:xfrm flipH="1">
            <a:off x="1533932" y="5469851"/>
            <a:ext cx="3678467" cy="453600"/>
          </a:xfrm>
          <a:prstGeom prst="snip1Rect">
            <a:avLst>
              <a:gd name="adj" fmla="val 50000"/>
            </a:avLst>
          </a:prstGeom>
          <a:solidFill>
            <a:srgbClr val="5B9BD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1707547" y="5397338"/>
            <a:ext cx="3396852" cy="0"/>
          </a:xfrm>
          <a:prstGeom prst="line">
            <a:avLst/>
          </a:prstGeom>
          <a:ln>
            <a:solidFill>
              <a:srgbClr val="5B9BD5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1498475" y="5403483"/>
            <a:ext cx="216000" cy="216000"/>
          </a:xfrm>
          <a:prstGeom prst="line">
            <a:avLst/>
          </a:prstGeom>
          <a:ln>
            <a:solidFill>
              <a:srgbClr val="5B9BD5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385076" y="5497472"/>
            <a:ext cx="215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u="none" strike="noStrike" kern="1200" cap="none" spc="0" normalizeH="0" baseline="0" noProof="0" dirty="0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상시</a:t>
            </a:r>
            <a:r>
              <a:rPr kumimoji="0" lang="en-US" altLang="ko-KR" b="1" u="none" strike="noStrike" kern="1200" cap="none" spc="0" normalizeH="0" baseline="0" noProof="0" dirty="0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/</a:t>
            </a:r>
            <a:r>
              <a:rPr kumimoji="0" lang="ko-KR" altLang="en-US" b="1" u="none" strike="noStrike" kern="1200" cap="none" spc="0" normalizeH="0" baseline="0" noProof="0" dirty="0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상세배송조회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325172" y="5397338"/>
            <a:ext cx="520861" cy="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한쪽 모서리가 잘린 사각형 56"/>
          <p:cNvSpPr/>
          <p:nvPr/>
        </p:nvSpPr>
        <p:spPr>
          <a:xfrm flipV="1">
            <a:off x="1358584" y="2198463"/>
            <a:ext cx="3352558" cy="453600"/>
          </a:xfrm>
          <a:prstGeom prst="snip1Rect">
            <a:avLst>
              <a:gd name="adj" fmla="val 50000"/>
            </a:avLst>
          </a:prstGeom>
          <a:solidFill>
            <a:srgbClr val="5B9BD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09335" y="2243942"/>
            <a:ext cx="2122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b="1" dirty="0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취소</a:t>
            </a:r>
            <a:r>
              <a:rPr lang="en-US" altLang="ko-KR" sz="2000" b="1" dirty="0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/</a:t>
            </a:r>
            <a:r>
              <a:rPr lang="ko-KR" altLang="en-US" sz="2000" b="1" dirty="0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교환</a:t>
            </a:r>
            <a:r>
              <a:rPr lang="en-US" altLang="ko-KR" sz="2000" b="1" dirty="0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/</a:t>
            </a:r>
            <a:r>
              <a:rPr lang="ko-KR" altLang="en-US" sz="2000" b="1" dirty="0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반품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670843" y="2114375"/>
            <a:ext cx="520861" cy="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/>
          <p:cNvGrpSpPr/>
          <p:nvPr/>
        </p:nvGrpSpPr>
        <p:grpSpPr>
          <a:xfrm rot="3175100">
            <a:off x="6143189" y="1797530"/>
            <a:ext cx="4606530" cy="4608000"/>
            <a:chOff x="6143189" y="1273655"/>
            <a:chExt cx="4606530" cy="4608000"/>
          </a:xfrm>
        </p:grpSpPr>
        <p:sp>
          <p:nvSpPr>
            <p:cNvPr id="29" name="막힌 원호 28"/>
            <p:cNvSpPr>
              <a:spLocks noChangeAspect="1"/>
            </p:cNvSpPr>
            <p:nvPr/>
          </p:nvSpPr>
          <p:spPr>
            <a:xfrm rot="20706223">
              <a:off x="6143189" y="1273655"/>
              <a:ext cx="4606530" cy="4608000"/>
            </a:xfrm>
            <a:prstGeom prst="blockArc">
              <a:avLst>
                <a:gd name="adj1" fmla="val 16325933"/>
                <a:gd name="adj2" fmla="val 16319114"/>
                <a:gd name="adj3" fmla="val 1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막힌 원호 81"/>
            <p:cNvSpPr>
              <a:spLocks noChangeAspect="1"/>
            </p:cNvSpPr>
            <p:nvPr/>
          </p:nvSpPr>
          <p:spPr>
            <a:xfrm rot="3498922">
              <a:off x="6303612" y="1419462"/>
              <a:ext cx="4320000" cy="4321394"/>
            </a:xfrm>
            <a:prstGeom prst="blockArc">
              <a:avLst>
                <a:gd name="adj1" fmla="val 11742482"/>
                <a:gd name="adj2" fmla="val 13851206"/>
                <a:gd name="adj3" fmla="val 739"/>
              </a:avLst>
            </a:prstGeom>
            <a:solidFill>
              <a:schemeClr val="bg1">
                <a:lumMod val="75000"/>
              </a:schemeClr>
            </a:solidFill>
            <a:ln w="3175">
              <a:noFill/>
            </a:ln>
            <a:effectLst>
              <a:glow rad="381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막힌 원호 82"/>
            <p:cNvSpPr>
              <a:spLocks noChangeAspect="1"/>
            </p:cNvSpPr>
            <p:nvPr/>
          </p:nvSpPr>
          <p:spPr>
            <a:xfrm rot="13397297">
              <a:off x="6282371" y="1417655"/>
              <a:ext cx="4318611" cy="4320000"/>
            </a:xfrm>
            <a:prstGeom prst="blockArc">
              <a:avLst>
                <a:gd name="adj1" fmla="val 12512503"/>
                <a:gd name="adj2" fmla="val 14768004"/>
                <a:gd name="adj3" fmla="val 991"/>
              </a:avLst>
            </a:prstGeom>
            <a:solidFill>
              <a:schemeClr val="bg1">
                <a:lumMod val="75000"/>
              </a:schemeClr>
            </a:solidFill>
            <a:ln w="3175">
              <a:noFill/>
            </a:ln>
            <a:effectLst>
              <a:glow rad="381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358584" y="2125950"/>
            <a:ext cx="3967265" cy="1040313"/>
            <a:chOff x="2072959" y="1097250"/>
            <a:chExt cx="3967265" cy="1040313"/>
          </a:xfrm>
        </p:grpSpPr>
        <p:sp>
          <p:nvSpPr>
            <p:cNvPr id="54" name="직사각형 53"/>
            <p:cNvSpPr/>
            <p:nvPr/>
          </p:nvSpPr>
          <p:spPr>
            <a:xfrm>
              <a:off x="5968224" y="2065563"/>
              <a:ext cx="72000" cy="72000"/>
            </a:xfrm>
            <a:prstGeom prst="rect">
              <a:avLst/>
            </a:prstGeom>
            <a:noFill/>
            <a:ln w="63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flipH="1" flipV="1">
              <a:off x="5395708" y="1682126"/>
              <a:ext cx="572516" cy="383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 flipV="1">
              <a:off x="2072959" y="1682125"/>
              <a:ext cx="334098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H="1">
              <a:off x="2190712" y="1097250"/>
              <a:ext cx="3250096" cy="2825"/>
            </a:xfrm>
            <a:prstGeom prst="line">
              <a:avLst/>
            </a:prstGeom>
            <a:ln>
              <a:solidFill>
                <a:srgbClr val="5B9BD5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각 삼각형 51"/>
            <p:cNvSpPr>
              <a:spLocks noChangeAspect="1"/>
            </p:cNvSpPr>
            <p:nvPr/>
          </p:nvSpPr>
          <p:spPr>
            <a:xfrm flipH="1">
              <a:off x="5299818" y="1493230"/>
              <a:ext cx="108000" cy="1080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89" name="직선 연결선 88"/>
          <p:cNvCxnSpPr/>
          <p:nvPr/>
        </p:nvCxnSpPr>
        <p:spPr>
          <a:xfrm flipH="1" flipV="1">
            <a:off x="591084" y="4444761"/>
            <a:ext cx="33409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H="1">
            <a:off x="3932068" y="3992327"/>
            <a:ext cx="1309866" cy="452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>
            <a:spLocks noChangeAspect="1"/>
          </p:cNvSpPr>
          <p:nvPr/>
        </p:nvSpPr>
        <p:spPr>
          <a:xfrm>
            <a:off x="5019511" y="3756823"/>
            <a:ext cx="468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타원 92"/>
          <p:cNvSpPr>
            <a:spLocks noChangeAspect="1"/>
          </p:cNvSpPr>
          <p:nvPr/>
        </p:nvSpPr>
        <p:spPr>
          <a:xfrm>
            <a:off x="5212551" y="3960023"/>
            <a:ext cx="72000" cy="72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 flipH="1">
            <a:off x="613748" y="4535685"/>
            <a:ext cx="3243728" cy="0"/>
          </a:xfrm>
          <a:prstGeom prst="line">
            <a:avLst/>
          </a:prstGeom>
          <a:ln>
            <a:solidFill>
              <a:srgbClr val="5B9BD5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3231373" y="4535685"/>
            <a:ext cx="520861" cy="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16267" y="4036454"/>
            <a:ext cx="199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latin typeface="+mj-ea"/>
              </a:rPr>
              <a:t>택배 예약</a:t>
            </a:r>
          </a:p>
        </p:txBody>
      </p:sp>
      <p:grpSp>
        <p:nvGrpSpPr>
          <p:cNvPr id="73" name="그룹 1001">
            <a:extLst>
              <a:ext uri="{FF2B5EF4-FFF2-40B4-BE49-F238E27FC236}">
                <a16:creationId xmlns:a16="http://schemas.microsoft.com/office/drawing/2014/main" id="{F49F16F3-5D85-4B66-8BD4-A1664F5D95D6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74" name="Object 4">
              <a:extLst>
                <a:ext uri="{FF2B5EF4-FFF2-40B4-BE49-F238E27FC236}">
                  <a16:creationId xmlns:a16="http://schemas.microsoft.com/office/drawing/2014/main" id="{13BE8803-8592-48CE-9280-F4C00F109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9922F8F-452D-40F6-81AB-62B3C88230CA}"/>
              </a:ext>
            </a:extLst>
          </p:cNvPr>
          <p:cNvSpPr txBox="1"/>
          <p:nvPr/>
        </p:nvSpPr>
        <p:spPr>
          <a:xfrm>
            <a:off x="246743" y="177800"/>
            <a:ext cx="635725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실현가능성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67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-1.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소개 및 개발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6E2B65-0E3E-41AC-8E39-3F6011AEE97B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C0384BD-18D2-4ABD-A45F-EB16D057BC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C4C9A77-0B08-4A7E-B26F-8795F88F1CF7}"/>
              </a:ext>
            </a:extLst>
          </p:cNvPr>
          <p:cNvSpPr txBox="1"/>
          <p:nvPr/>
        </p:nvSpPr>
        <p:spPr>
          <a:xfrm>
            <a:off x="7321699" y="4771267"/>
            <a:ext cx="230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+mn-cs"/>
              </a:rPr>
              <a:t>CODE 9779</a:t>
            </a:r>
            <a:endParaRPr kumimoji="0" lang="ko-KR" altLang="en-US" sz="3600" b="1" i="0" u="none" strike="noStrike" kern="1200" cap="none" spc="300" normalizeH="0" baseline="0" noProof="0" dirty="0">
              <a:ln>
                <a:solidFill>
                  <a:srgbClr val="5B9BD5"/>
                </a:solidFill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5" name="Picture 30" descr="Crime, cyber, hacker icon - Download on Iconfinder">
            <a:extLst>
              <a:ext uri="{FF2B5EF4-FFF2-40B4-BE49-F238E27FC236}">
                <a16:creationId xmlns:a16="http://schemas.microsoft.com/office/drawing/2014/main" id="{4E02EFEC-AF29-4F8E-A440-6EFC27C30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7438" y="2491592"/>
            <a:ext cx="2580733" cy="25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8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17226 -0.000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0.16888 0.0006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51" grpId="0"/>
      <p:bldP spid="50" grpId="0" animBg="1"/>
      <p:bldP spid="50" grpId="1" animBg="1"/>
      <p:bldP spid="57" grpId="0" animBg="1"/>
      <p:bldP spid="60" grpId="0"/>
      <p:bldP spid="61" grpId="0" animBg="1"/>
      <p:bldP spid="61" grpId="1" animBg="1"/>
      <p:bldP spid="92" grpId="0" animBg="1"/>
      <p:bldP spid="93" grpId="0" animBg="1"/>
      <p:bldP spid="95" grpId="0" animBg="1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755290" y="2389664"/>
            <a:ext cx="1704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u="none" strike="noStrike" kern="1200" cap="none" spc="0" normalizeH="0" baseline="0" noProof="0" dirty="0">
                <a:ln w="3175"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이메일 상시 확인</a:t>
            </a:r>
          </a:p>
        </p:txBody>
      </p:sp>
      <p:cxnSp>
        <p:nvCxnSpPr>
          <p:cNvPr id="58" name="직선 연결선 57"/>
          <p:cNvCxnSpPr>
            <a:cxnSpLocks/>
          </p:cNvCxnSpPr>
          <p:nvPr/>
        </p:nvCxnSpPr>
        <p:spPr>
          <a:xfrm>
            <a:off x="839263" y="2727922"/>
            <a:ext cx="1684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278335" y="4998879"/>
            <a:ext cx="2475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u="none" strike="noStrike" kern="1200" cap="none" spc="0" normalizeH="0" baseline="0" noProof="0" dirty="0">
                <a:ln w="3175"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여러 사이트 접속 충돌 방지</a:t>
            </a:r>
          </a:p>
        </p:txBody>
      </p:sp>
      <p:cxnSp>
        <p:nvCxnSpPr>
          <p:cNvPr id="69" name="직선 연결선 68"/>
          <p:cNvCxnSpPr>
            <a:cxnSpLocks/>
          </p:cNvCxnSpPr>
          <p:nvPr/>
        </p:nvCxnSpPr>
        <p:spPr>
          <a:xfrm>
            <a:off x="9427593" y="5326977"/>
            <a:ext cx="2237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524126" y="2697441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9361806" y="528633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3" name="그룹 1001">
            <a:extLst>
              <a:ext uri="{FF2B5EF4-FFF2-40B4-BE49-F238E27FC236}">
                <a16:creationId xmlns:a16="http://schemas.microsoft.com/office/drawing/2014/main" id="{1E193D5C-D6BB-4584-94A2-C7009E6254B3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74" name="Object 4">
              <a:extLst>
                <a:ext uri="{FF2B5EF4-FFF2-40B4-BE49-F238E27FC236}">
                  <a16:creationId xmlns:a16="http://schemas.microsoft.com/office/drawing/2014/main" id="{B5B8D16D-8D4A-4411-8EA9-06F3AFDE4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720AAD0-D67C-427C-BD12-E9BC91889FD0}"/>
              </a:ext>
            </a:extLst>
          </p:cNvPr>
          <p:cNvSpPr txBox="1"/>
          <p:nvPr/>
        </p:nvSpPr>
        <p:spPr>
          <a:xfrm>
            <a:off x="246743" y="177800"/>
            <a:ext cx="635725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실현가능성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67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-1.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소개 및 개발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F68071-D9EB-425D-A15B-9D4446C952B2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FFD0C3C4-872B-48E8-974A-FC4EEEF2FE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6FDD7D7-CD7A-47C5-9E6F-F0B95E6EEEE0}"/>
              </a:ext>
            </a:extLst>
          </p:cNvPr>
          <p:cNvSpPr txBox="1"/>
          <p:nvPr/>
        </p:nvSpPr>
        <p:spPr>
          <a:xfrm>
            <a:off x="478825" y="1346619"/>
            <a:ext cx="396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로직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이등변 삼각형 89">
            <a:extLst>
              <a:ext uri="{FF2B5EF4-FFF2-40B4-BE49-F238E27FC236}">
                <a16:creationId xmlns:a16="http://schemas.microsoft.com/office/drawing/2014/main" id="{47C86D83-3106-412B-A46C-11878D21475C}"/>
              </a:ext>
            </a:extLst>
          </p:cNvPr>
          <p:cNvSpPr/>
          <p:nvPr/>
        </p:nvSpPr>
        <p:spPr>
          <a:xfrm rot="5400000">
            <a:off x="195286" y="1357297"/>
            <a:ext cx="334995" cy="232082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842E34-AF17-4A93-8327-83CE7E87DD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04" y="1640836"/>
            <a:ext cx="5524592" cy="48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7444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1001">
            <a:extLst>
              <a:ext uri="{FF2B5EF4-FFF2-40B4-BE49-F238E27FC236}">
                <a16:creationId xmlns:a16="http://schemas.microsoft.com/office/drawing/2014/main" id="{1E193D5C-D6BB-4584-94A2-C7009E6254B3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74" name="Object 4">
              <a:extLst>
                <a:ext uri="{FF2B5EF4-FFF2-40B4-BE49-F238E27FC236}">
                  <a16:creationId xmlns:a16="http://schemas.microsoft.com/office/drawing/2014/main" id="{B5B8D16D-8D4A-4411-8EA9-06F3AFDE4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720AAD0-D67C-427C-BD12-E9BC91889FD0}"/>
              </a:ext>
            </a:extLst>
          </p:cNvPr>
          <p:cNvSpPr txBox="1"/>
          <p:nvPr/>
        </p:nvSpPr>
        <p:spPr>
          <a:xfrm>
            <a:off x="246743" y="177800"/>
            <a:ext cx="63572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실현가능성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3-2.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시연 영상 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상세보기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F68071-D9EB-425D-A15B-9D4446C952B2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FFD0C3C4-872B-48E8-974A-FC4EEEF2FED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pic>
        <p:nvPicPr>
          <p:cNvPr id="5" name="홈화면체크2">
            <a:hlinkClick r:id="" action="ppaction://media"/>
            <a:extLst>
              <a:ext uri="{FF2B5EF4-FFF2-40B4-BE49-F238E27FC236}">
                <a16:creationId xmlns:a16="http://schemas.microsoft.com/office/drawing/2014/main" id="{D6ACC3D5-D8F1-46DD-8D1A-9D644B8B64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25408" y="1467035"/>
            <a:ext cx="9037726" cy="5080000"/>
          </a:xfrm>
          <a:prstGeom prst="rect">
            <a:avLst/>
          </a:prstGeom>
        </p:spPr>
      </p:pic>
      <p:pic>
        <p:nvPicPr>
          <p:cNvPr id="9" name="모바일상세조회1">
            <a:hlinkClick r:id="" action="ppaction://media"/>
            <a:extLst>
              <a:ext uri="{FF2B5EF4-FFF2-40B4-BE49-F238E27FC236}">
                <a16:creationId xmlns:a16="http://schemas.microsoft.com/office/drawing/2014/main" id="{6D987A78-4DBF-4EF7-8EF2-3BE72EC226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6011" y="1455772"/>
            <a:ext cx="2468311" cy="509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8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1001">
            <a:extLst>
              <a:ext uri="{FF2B5EF4-FFF2-40B4-BE49-F238E27FC236}">
                <a16:creationId xmlns:a16="http://schemas.microsoft.com/office/drawing/2014/main" id="{1E193D5C-D6BB-4584-94A2-C7009E6254B3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74" name="Object 4">
              <a:extLst>
                <a:ext uri="{FF2B5EF4-FFF2-40B4-BE49-F238E27FC236}">
                  <a16:creationId xmlns:a16="http://schemas.microsoft.com/office/drawing/2014/main" id="{B5B8D16D-8D4A-4411-8EA9-06F3AFDE4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720AAD0-D67C-427C-BD12-E9BC91889FD0}"/>
              </a:ext>
            </a:extLst>
          </p:cNvPr>
          <p:cNvSpPr txBox="1"/>
          <p:nvPr/>
        </p:nvSpPr>
        <p:spPr>
          <a:xfrm>
            <a:off x="246743" y="177800"/>
            <a:ext cx="63572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실현가능성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3-2.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시연 영상 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주문</a:t>
            </a:r>
            <a:r>
              <a:rPr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F68071-D9EB-425D-A15B-9D4446C952B2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FFD0C3C4-872B-48E8-974A-FC4EEEF2FED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pic>
        <p:nvPicPr>
          <p:cNvPr id="3" name="RPReplay_Final1607486057">
            <a:hlinkClick r:id="" action="ppaction://media"/>
            <a:extLst>
              <a:ext uri="{FF2B5EF4-FFF2-40B4-BE49-F238E27FC236}">
                <a16:creationId xmlns:a16="http://schemas.microsoft.com/office/drawing/2014/main" id="{B57A0FC2-F3ED-4DEB-BF86-262799421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6011" y="1252092"/>
            <a:ext cx="3052053" cy="5428108"/>
          </a:xfrm>
          <a:prstGeom prst="rect">
            <a:avLst/>
          </a:prstGeom>
        </p:spPr>
      </p:pic>
      <p:pic>
        <p:nvPicPr>
          <p:cNvPr id="4" name="111">
            <a:hlinkClick r:id="" action="ppaction://media"/>
            <a:extLst>
              <a:ext uri="{FF2B5EF4-FFF2-40B4-BE49-F238E27FC236}">
                <a16:creationId xmlns:a16="http://schemas.microsoft.com/office/drawing/2014/main" id="{B76DE2D4-E9BF-4E7D-95C7-582F39BA47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27818" y="1252092"/>
            <a:ext cx="8435316" cy="54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10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64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1001">
            <a:extLst>
              <a:ext uri="{FF2B5EF4-FFF2-40B4-BE49-F238E27FC236}">
                <a16:creationId xmlns:a16="http://schemas.microsoft.com/office/drawing/2014/main" id="{1E193D5C-D6BB-4584-94A2-C7009E6254B3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74" name="Object 4">
              <a:extLst>
                <a:ext uri="{FF2B5EF4-FFF2-40B4-BE49-F238E27FC236}">
                  <a16:creationId xmlns:a16="http://schemas.microsoft.com/office/drawing/2014/main" id="{B5B8D16D-8D4A-4411-8EA9-06F3AFDE4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720AAD0-D67C-427C-BD12-E9BC91889FD0}"/>
              </a:ext>
            </a:extLst>
          </p:cNvPr>
          <p:cNvSpPr txBox="1"/>
          <p:nvPr/>
        </p:nvSpPr>
        <p:spPr>
          <a:xfrm>
            <a:off x="246743" y="177800"/>
            <a:ext cx="63572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실현가능성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3-2.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시연 영상 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택배 예약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F68071-D9EB-425D-A15B-9D4446C952B2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FFD0C3C4-872B-48E8-974A-FC4EEEF2FED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pic>
        <p:nvPicPr>
          <p:cNvPr id="10" name="택배예약편집본최종(PC)">
            <a:hlinkClick r:id="" action="ppaction://media"/>
            <a:extLst>
              <a:ext uri="{FF2B5EF4-FFF2-40B4-BE49-F238E27FC236}">
                <a16:creationId xmlns:a16="http://schemas.microsoft.com/office/drawing/2014/main" id="{66A1862A-643C-46DA-AB8A-5426FCC51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45200" y="1326146"/>
            <a:ext cx="9241809" cy="5259763"/>
          </a:xfrm>
          <a:prstGeom prst="rect">
            <a:avLst/>
          </a:prstGeom>
        </p:spPr>
      </p:pic>
      <p:pic>
        <p:nvPicPr>
          <p:cNvPr id="4" name="모바일 작성 최종본">
            <a:hlinkClick r:id="" action="ppaction://media"/>
            <a:extLst>
              <a:ext uri="{FF2B5EF4-FFF2-40B4-BE49-F238E27FC236}">
                <a16:creationId xmlns:a16="http://schemas.microsoft.com/office/drawing/2014/main" id="{74700DCB-F8B9-4685-B14D-859A4D40B43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6743" y="1350423"/>
            <a:ext cx="2492066" cy="52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63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34A8FA-3283-44D9-9A67-A727B3F1BEEB}"/>
              </a:ext>
            </a:extLst>
          </p:cNvPr>
          <p:cNvSpPr/>
          <p:nvPr/>
        </p:nvSpPr>
        <p:spPr>
          <a:xfrm>
            <a:off x="0" y="0"/>
            <a:ext cx="6045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순서도: 데이터 1"/>
          <p:cNvSpPr/>
          <p:nvPr/>
        </p:nvSpPr>
        <p:spPr>
          <a:xfrm>
            <a:off x="3065961" y="0"/>
            <a:ext cx="4064000" cy="685800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55B661-1432-47DD-B0CB-F52D815E7225}"/>
              </a:ext>
            </a:extLst>
          </p:cNvPr>
          <p:cNvSpPr txBox="1"/>
          <p:nvPr/>
        </p:nvSpPr>
        <p:spPr>
          <a:xfrm>
            <a:off x="3502799" y="2835485"/>
            <a:ext cx="553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66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FeedBack</a:t>
            </a:r>
            <a:endParaRPr kumimoji="0" lang="ko-KR" altLang="en-US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984861-0DAE-4DCB-AF19-545AC13A9876}"/>
              </a:ext>
            </a:extLst>
          </p:cNvPr>
          <p:cNvSpPr/>
          <p:nvPr/>
        </p:nvSpPr>
        <p:spPr>
          <a:xfrm>
            <a:off x="3619634" y="3384454"/>
            <a:ext cx="3495665" cy="890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A27E9-146A-45B2-8587-B00D37C0EAE4}"/>
              </a:ext>
            </a:extLst>
          </p:cNvPr>
          <p:cNvSpPr txBox="1"/>
          <p:nvPr/>
        </p:nvSpPr>
        <p:spPr>
          <a:xfrm>
            <a:off x="7336159" y="3052983"/>
            <a:ext cx="200888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4-1. </a:t>
            </a:r>
            <a:r>
              <a:rPr lang="en-US" altLang="ko-KR" sz="2133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FeedBack</a:t>
            </a:r>
            <a:endParaRPr kumimoji="0" lang="en-US" altLang="ko-KR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859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1001">
            <a:extLst>
              <a:ext uri="{FF2B5EF4-FFF2-40B4-BE49-F238E27FC236}">
                <a16:creationId xmlns:a16="http://schemas.microsoft.com/office/drawing/2014/main" id="{1E193D5C-D6BB-4584-94A2-C7009E6254B3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74" name="Object 4">
              <a:extLst>
                <a:ext uri="{FF2B5EF4-FFF2-40B4-BE49-F238E27FC236}">
                  <a16:creationId xmlns:a16="http://schemas.microsoft.com/office/drawing/2014/main" id="{B5B8D16D-8D4A-4411-8EA9-06F3AFDE4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720AAD0-D67C-427C-BD12-E9BC91889FD0}"/>
              </a:ext>
            </a:extLst>
          </p:cNvPr>
          <p:cNvSpPr txBox="1"/>
          <p:nvPr/>
        </p:nvSpPr>
        <p:spPr>
          <a:xfrm>
            <a:off x="246743" y="177800"/>
            <a:ext cx="635725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66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FeedBack</a:t>
            </a:r>
            <a:r>
              <a:rPr lang="en-US" altLang="ko-KR" sz="2667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67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-1.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FeedBack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F68071-D9EB-425D-A15B-9D4446C952B2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FFD0C3C4-872B-48E8-974A-FC4EEEF2FE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6FDD7D7-CD7A-47C5-9E6F-F0B95E6EEEE0}"/>
              </a:ext>
            </a:extLst>
          </p:cNvPr>
          <p:cNvSpPr txBox="1"/>
          <p:nvPr/>
        </p:nvSpPr>
        <p:spPr>
          <a:xfrm>
            <a:off x="478825" y="1346619"/>
            <a:ext cx="396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보완사항 및</a:t>
            </a:r>
            <a:r>
              <a:rPr lang="en-US" altLang="ko-KR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 계획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이등변 삼각형 89">
            <a:extLst>
              <a:ext uri="{FF2B5EF4-FFF2-40B4-BE49-F238E27FC236}">
                <a16:creationId xmlns:a16="http://schemas.microsoft.com/office/drawing/2014/main" id="{47C86D83-3106-412B-A46C-11878D21475C}"/>
              </a:ext>
            </a:extLst>
          </p:cNvPr>
          <p:cNvSpPr/>
          <p:nvPr/>
        </p:nvSpPr>
        <p:spPr>
          <a:xfrm rot="5400000">
            <a:off x="195286" y="1357297"/>
            <a:ext cx="334995" cy="232082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47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82878" y="1787192"/>
            <a:ext cx="11747862" cy="4800038"/>
          </a:xfrm>
          <a:prstGeom prst="roundRect">
            <a:avLst>
              <a:gd name="adj" fmla="val 0"/>
            </a:avLst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45806" y="2022167"/>
            <a:ext cx="7944033" cy="1132007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32905" y="2131368"/>
            <a:ext cx="29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i="1" noProof="0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사이트별 교환 기능 구축</a:t>
            </a:r>
            <a:endParaRPr kumimoji="0" lang="ko-KR" altLang="en-US" sz="1400" b="1" i="1" u="none" strike="noStrike" kern="1200" cap="none" spc="0" normalizeH="0" baseline="0" noProof="0" dirty="0">
              <a:ln w="3175">
                <a:solidFill>
                  <a:srgbClr val="5B9BD5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2842" y="2862362"/>
            <a:ext cx="863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교환기능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65858" y="2557089"/>
            <a:ext cx="3228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사이트별 교환 폼 상이에 따른 변경 사항 반영</a:t>
            </a:r>
          </a:p>
        </p:txBody>
      </p:sp>
      <p:sp>
        <p:nvSpPr>
          <p:cNvPr id="24" name="양쪽 모서리가 잘린 사각형 23"/>
          <p:cNvSpPr/>
          <p:nvPr/>
        </p:nvSpPr>
        <p:spPr>
          <a:xfrm rot="16200000">
            <a:off x="4620221" y="-2129755"/>
            <a:ext cx="1369113" cy="9431384"/>
          </a:xfrm>
          <a:prstGeom prst="snip2SameRect">
            <a:avLst>
              <a:gd name="adj1" fmla="val 10606"/>
              <a:gd name="adj2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790554" y="2064481"/>
            <a:ext cx="0" cy="106340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69316" y="2048386"/>
            <a:ext cx="21600" cy="1080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 flipH="1">
            <a:off x="2183302" y="3650230"/>
            <a:ext cx="8039826" cy="1132007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7235310" y="3734190"/>
            <a:ext cx="3143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i="1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사이트별 취소 기능 구축</a:t>
            </a:r>
            <a:endParaRPr kumimoji="0" lang="ko-KR" altLang="en-US" sz="1400" b="1" i="1" u="none" strike="noStrike" kern="1200" cap="none" spc="0" normalizeH="0" baseline="0" noProof="0" dirty="0">
              <a:ln w="3175">
                <a:solidFill>
                  <a:srgbClr val="5B9BD5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10617638" y="4505238"/>
            <a:ext cx="9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취소기능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 flipH="1">
            <a:off x="6338660" y="4109012"/>
            <a:ext cx="4187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사이트별 취소 방법 및 시기 상이에 따른 변경 사항 반영</a:t>
            </a:r>
          </a:p>
        </p:txBody>
      </p:sp>
      <p:sp>
        <p:nvSpPr>
          <p:cNvPr id="36" name="양쪽 모서리가 잘린 사각형 35"/>
          <p:cNvSpPr/>
          <p:nvPr/>
        </p:nvSpPr>
        <p:spPr>
          <a:xfrm rot="5400000" flipH="1">
            <a:off x="6131706" y="-549588"/>
            <a:ext cx="1369113" cy="9527176"/>
          </a:xfrm>
          <a:prstGeom prst="snip2SameRect">
            <a:avLst>
              <a:gd name="adj1" fmla="val 10606"/>
              <a:gd name="adj2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10378381" y="3692544"/>
            <a:ext cx="0" cy="106340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 flipH="1">
            <a:off x="11578019" y="3676450"/>
            <a:ext cx="21600" cy="1080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65575" y="5249718"/>
            <a:ext cx="7944033" cy="1132007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52674" y="5358919"/>
            <a:ext cx="306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i="1">
                <a:ln w="3175">
                  <a:solidFill>
                    <a:srgbClr val="5B9BD5">
                      <a:lumMod val="7500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사이트별 반품 기능 구축</a:t>
            </a:r>
            <a:endParaRPr kumimoji="0" lang="ko-KR" altLang="en-US" sz="1400" b="1" i="1" u="none" strike="noStrike" kern="1200" cap="none" spc="0" normalizeH="0" baseline="0" noProof="0" dirty="0">
              <a:ln w="3175">
                <a:solidFill>
                  <a:srgbClr val="5B9BD5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7018" y="6086574"/>
            <a:ext cx="922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반품기능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24700" y="5732520"/>
            <a:ext cx="335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사이트별 반품 상황 상이에 따른 변경 사항 </a:t>
            </a:r>
            <a:r>
              <a:rPr lang="ko-KR" altLang="en-US" sz="11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6" name="양쪽 모서리가 잘린 사각형 45"/>
          <p:cNvSpPr/>
          <p:nvPr/>
        </p:nvSpPr>
        <p:spPr>
          <a:xfrm rot="16200000">
            <a:off x="4639990" y="1097797"/>
            <a:ext cx="1369113" cy="9431384"/>
          </a:xfrm>
          <a:prstGeom prst="snip2SameRect">
            <a:avLst>
              <a:gd name="adj1" fmla="val 10606"/>
              <a:gd name="adj2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1810323" y="5292032"/>
            <a:ext cx="0" cy="106340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589085" y="5275937"/>
            <a:ext cx="21600" cy="1080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8" name="그룹 1001">
            <a:extLst>
              <a:ext uri="{FF2B5EF4-FFF2-40B4-BE49-F238E27FC236}">
                <a16:creationId xmlns:a16="http://schemas.microsoft.com/office/drawing/2014/main" id="{4EBA159A-712E-4666-90F0-6D85E9DDE87A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59" name="Object 4">
              <a:extLst>
                <a:ext uri="{FF2B5EF4-FFF2-40B4-BE49-F238E27FC236}">
                  <a16:creationId xmlns:a16="http://schemas.microsoft.com/office/drawing/2014/main" id="{88A5675D-B253-43B7-8276-A568000B4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86119EA-E7CF-43E2-AE9A-AD2D26661411}"/>
              </a:ext>
            </a:extLst>
          </p:cNvPr>
          <p:cNvSpPr txBox="1"/>
          <p:nvPr/>
        </p:nvSpPr>
        <p:spPr>
          <a:xfrm>
            <a:off x="246743" y="177800"/>
            <a:ext cx="635725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66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FeedBack</a:t>
            </a:r>
            <a:r>
              <a:rPr lang="en-US" altLang="ko-KR" sz="2667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67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-1.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FeedBack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0D71CCC-C9CC-4FA4-B440-37DA32E3F4FB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A82F06-145C-435A-BC24-C2DBAEEA8B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9C0F17A-0F33-4A7D-92C5-5757ACB2FFBC}"/>
              </a:ext>
            </a:extLst>
          </p:cNvPr>
          <p:cNvSpPr txBox="1"/>
          <p:nvPr/>
        </p:nvSpPr>
        <p:spPr>
          <a:xfrm>
            <a:off x="478825" y="1346619"/>
            <a:ext cx="396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보완사항 및 추후 계획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2EE12D69-764D-4FAA-9689-2D76E467BFF7}"/>
              </a:ext>
            </a:extLst>
          </p:cNvPr>
          <p:cNvSpPr/>
          <p:nvPr/>
        </p:nvSpPr>
        <p:spPr>
          <a:xfrm rot="5400000">
            <a:off x="195286" y="1357297"/>
            <a:ext cx="334995" cy="232082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래픽 3" descr="원 화살표">
            <a:extLst>
              <a:ext uri="{FF2B5EF4-FFF2-40B4-BE49-F238E27FC236}">
                <a16:creationId xmlns:a16="http://schemas.microsoft.com/office/drawing/2014/main" id="{DF492870-BFC3-450C-AF9C-15989A1B3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204" y="2048760"/>
            <a:ext cx="914400" cy="914400"/>
          </a:xfrm>
          <a:prstGeom prst="rect">
            <a:avLst/>
          </a:prstGeom>
        </p:spPr>
      </p:pic>
      <p:pic>
        <p:nvPicPr>
          <p:cNvPr id="6" name="그래픽 5" descr="닫기">
            <a:extLst>
              <a:ext uri="{FF2B5EF4-FFF2-40B4-BE49-F238E27FC236}">
                <a16:creationId xmlns:a16="http://schemas.microsoft.com/office/drawing/2014/main" id="{9ED7CE04-73CD-4733-90BB-B2A6DBC8A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4750" y="3650230"/>
            <a:ext cx="914400" cy="914400"/>
          </a:xfrm>
          <a:prstGeom prst="rect">
            <a:avLst/>
          </a:prstGeom>
        </p:spPr>
      </p:pic>
      <p:pic>
        <p:nvPicPr>
          <p:cNvPr id="8" name="그래픽 7" descr="뒤로">
            <a:extLst>
              <a:ext uri="{FF2B5EF4-FFF2-40B4-BE49-F238E27FC236}">
                <a16:creationId xmlns:a16="http://schemas.microsoft.com/office/drawing/2014/main" id="{4F71D577-D9BC-4636-ABC8-757C1E8A5B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2935" y="52759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/>
      <p:bldP spid="28" grpId="0" animBg="1"/>
      <p:bldP spid="29" grpId="0"/>
      <p:bldP spid="33" grpId="0"/>
      <p:bldP spid="42" grpId="0" animBg="1"/>
      <p:bldP spid="43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26374" y="3222155"/>
            <a:ext cx="3747625" cy="553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61577" y="2175416"/>
            <a:ext cx="427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THANK YOU</a:t>
            </a:r>
            <a:endParaRPr kumimoji="0" lang="ko-KR" altLang="en-US" sz="6000" b="1" i="0" u="none" strike="noStrike" kern="1200" cap="none" spc="300" normalizeH="0" baseline="0" noProof="0" dirty="0">
              <a:ln>
                <a:solidFill>
                  <a:srgbClr val="5B9BD5"/>
                </a:solidFill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235750" y="3361419"/>
            <a:ext cx="0" cy="216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26374" y="3237395"/>
            <a:ext cx="233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60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</a:rPr>
              <a:t>CODE 9779</a:t>
            </a:r>
            <a:endParaRPr kumimoji="0" lang="ko-KR" altLang="en-US" sz="2800" b="1" u="none" strike="noStrike" kern="1200" cap="none" spc="60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gency FB" panose="020B0503020202020204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25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01"/>
                            </p:stCondLst>
                            <p:childTnLst>
                              <p:par>
                                <p:cTn id="1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703913F0-675E-408D-9135-5F8E028A88E1}"/>
              </a:ext>
            </a:extLst>
          </p:cNvPr>
          <p:cNvGrpSpPr/>
          <p:nvPr/>
        </p:nvGrpSpPr>
        <p:grpSpPr>
          <a:xfrm>
            <a:off x="2000232" y="4458732"/>
            <a:ext cx="2435797" cy="19550"/>
            <a:chOff x="3000347" y="6688098"/>
            <a:chExt cx="3653695" cy="29325"/>
          </a:xfrm>
        </p:grpSpPr>
        <p:pic>
          <p:nvPicPr>
            <p:cNvPr id="27" name="Object 7">
              <a:extLst>
                <a:ext uri="{FF2B5EF4-FFF2-40B4-BE49-F238E27FC236}">
                  <a16:creationId xmlns:a16="http://schemas.microsoft.com/office/drawing/2014/main" id="{1C8C1928-3267-4415-A6BB-F49515ADA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6200000">
              <a:off x="3000347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EE691BB9-9696-4582-9695-F8483E29C0C5}"/>
              </a:ext>
            </a:extLst>
          </p:cNvPr>
          <p:cNvGrpSpPr/>
          <p:nvPr/>
        </p:nvGrpSpPr>
        <p:grpSpPr>
          <a:xfrm>
            <a:off x="4181914" y="3516332"/>
            <a:ext cx="859827" cy="727542"/>
            <a:chOff x="2072374" y="5444287"/>
            <a:chExt cx="1289740" cy="1091313"/>
          </a:xfrm>
        </p:grpSpPr>
        <p:pic>
          <p:nvPicPr>
            <p:cNvPr id="31" name="Object 13">
              <a:extLst>
                <a:ext uri="{FF2B5EF4-FFF2-40B4-BE49-F238E27FC236}">
                  <a16:creationId xmlns:a16="http://schemas.microsoft.com/office/drawing/2014/main" id="{B3B300D3-0476-4EB2-B9DF-EE8E1FF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2374" y="5444287"/>
              <a:ext cx="1289740" cy="1091313"/>
            </a:xfrm>
            <a:prstGeom prst="rect">
              <a:avLst/>
            </a:prstGeom>
          </p:spPr>
        </p:pic>
      </p:grpSp>
      <p:grpSp>
        <p:nvGrpSpPr>
          <p:cNvPr id="34" name="그룹 1007">
            <a:extLst>
              <a:ext uri="{FF2B5EF4-FFF2-40B4-BE49-F238E27FC236}">
                <a16:creationId xmlns:a16="http://schemas.microsoft.com/office/drawing/2014/main" id="{838A30FD-3C91-48DC-B015-2D282A344052}"/>
              </a:ext>
            </a:extLst>
          </p:cNvPr>
          <p:cNvGrpSpPr/>
          <p:nvPr/>
        </p:nvGrpSpPr>
        <p:grpSpPr>
          <a:xfrm>
            <a:off x="4848996" y="4465994"/>
            <a:ext cx="2435797" cy="19550"/>
            <a:chOff x="7220524" y="6688098"/>
            <a:chExt cx="3653695" cy="29325"/>
          </a:xfrm>
        </p:grpSpPr>
        <p:pic>
          <p:nvPicPr>
            <p:cNvPr id="35" name="Object 24">
              <a:extLst>
                <a:ext uri="{FF2B5EF4-FFF2-40B4-BE49-F238E27FC236}">
                  <a16:creationId xmlns:a16="http://schemas.microsoft.com/office/drawing/2014/main" id="{BACA4BCB-E526-4BB3-8756-5C8EF5D12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6200000">
              <a:off x="7220524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38" name="그룹 1010">
            <a:extLst>
              <a:ext uri="{FF2B5EF4-FFF2-40B4-BE49-F238E27FC236}">
                <a16:creationId xmlns:a16="http://schemas.microsoft.com/office/drawing/2014/main" id="{2D12A815-1F54-4C6E-BC0E-D9EFEBFFAE37}"/>
              </a:ext>
            </a:extLst>
          </p:cNvPr>
          <p:cNvGrpSpPr/>
          <p:nvPr/>
        </p:nvGrpSpPr>
        <p:grpSpPr>
          <a:xfrm>
            <a:off x="7678608" y="4458732"/>
            <a:ext cx="2435797" cy="19550"/>
            <a:chOff x="11517912" y="6688098"/>
            <a:chExt cx="3653695" cy="29325"/>
          </a:xfrm>
        </p:grpSpPr>
        <p:pic>
          <p:nvPicPr>
            <p:cNvPr id="39" name="Object 34">
              <a:extLst>
                <a:ext uri="{FF2B5EF4-FFF2-40B4-BE49-F238E27FC236}">
                  <a16:creationId xmlns:a16="http://schemas.microsoft.com/office/drawing/2014/main" id="{DCC51601-FD5B-4289-AFBF-189696AC3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6200000">
              <a:off x="11517912" y="6688098"/>
              <a:ext cx="3653695" cy="29325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D08605A-6B3A-4C61-9C0A-1F57689070A2}"/>
              </a:ext>
            </a:extLst>
          </p:cNvPr>
          <p:cNvSpPr txBox="1"/>
          <p:nvPr/>
        </p:nvSpPr>
        <p:spPr>
          <a:xfrm>
            <a:off x="4724400" y="800050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CONTENT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658337-D547-4CA7-BA4B-AEA00D1172FB}"/>
              </a:ext>
            </a:extLst>
          </p:cNvPr>
          <p:cNvSpPr txBox="1"/>
          <p:nvPr/>
        </p:nvSpPr>
        <p:spPr>
          <a:xfrm>
            <a:off x="3389840" y="1762922"/>
            <a:ext cx="576792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RPA</a:t>
            </a:r>
            <a:r>
              <a:rPr kumimoji="0" lang="ko-KR" alt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 배송 통합 관리 로봇 </a:t>
            </a:r>
            <a:r>
              <a:rPr kumimoji="0" lang="en-US" altLang="ko-KR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택배가 온다</a:t>
            </a:r>
            <a:r>
              <a:rPr kumimoji="0" lang="en-US" altLang="ko-KR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21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8A6E84-9E9E-44EA-8D97-A52B9802AF5F}"/>
              </a:ext>
            </a:extLst>
          </p:cNvPr>
          <p:cNvSpPr txBox="1"/>
          <p:nvPr/>
        </p:nvSpPr>
        <p:spPr>
          <a:xfrm>
            <a:off x="3513749" y="4774592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2-1.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개발 동기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2-2.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개발 필요성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6EDB7F-B611-4150-90F1-794D970BB68E}"/>
              </a:ext>
            </a:extLst>
          </p:cNvPr>
          <p:cNvSpPr txBox="1"/>
          <p:nvPr/>
        </p:nvSpPr>
        <p:spPr>
          <a:xfrm>
            <a:off x="747637" y="4919973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1-1.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 소개 및 업무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7D5426-3D57-49ED-AA98-C20EFF468D2A}"/>
              </a:ext>
            </a:extLst>
          </p:cNvPr>
          <p:cNvSpPr txBox="1"/>
          <p:nvPr/>
        </p:nvSpPr>
        <p:spPr>
          <a:xfrm>
            <a:off x="3903833" y="444069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문제인식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62DC96-F31C-484B-B17A-7052767A7801}"/>
              </a:ext>
            </a:extLst>
          </p:cNvPr>
          <p:cNvSpPr txBox="1"/>
          <p:nvPr/>
        </p:nvSpPr>
        <p:spPr>
          <a:xfrm>
            <a:off x="9013907" y="4866410"/>
            <a:ext cx="149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4-1.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FeedBack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28B065-D3E5-4C29-98E0-143062E67249}"/>
              </a:ext>
            </a:extLst>
          </p:cNvPr>
          <p:cNvSpPr txBox="1"/>
          <p:nvPr/>
        </p:nvSpPr>
        <p:spPr>
          <a:xfrm>
            <a:off x="9311127" y="449707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FeedBack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08512C-35EB-4132-91C2-E281CB591DB8}"/>
              </a:ext>
            </a:extLst>
          </p:cNvPr>
          <p:cNvSpPr txBox="1"/>
          <p:nvPr/>
        </p:nvSpPr>
        <p:spPr>
          <a:xfrm>
            <a:off x="6269272" y="4791178"/>
            <a:ext cx="2472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3-1.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소개 및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3-2.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시연영상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A00807-FD59-4EA8-8C93-F9AE55C4BD63}"/>
              </a:ext>
            </a:extLst>
          </p:cNvPr>
          <p:cNvSpPr txBox="1"/>
          <p:nvPr/>
        </p:nvSpPr>
        <p:spPr>
          <a:xfrm>
            <a:off x="1134957" y="446735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 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F8D786-6903-4A8F-A1FF-1B59576D4D5A}"/>
              </a:ext>
            </a:extLst>
          </p:cNvPr>
          <p:cNvSpPr txBox="1"/>
          <p:nvPr/>
        </p:nvSpPr>
        <p:spPr>
          <a:xfrm>
            <a:off x="6601304" y="4467353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실현가능성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4C2A0A-2A49-44A2-AAF4-57EAD1CA818E}"/>
              </a:ext>
            </a:extLst>
          </p:cNvPr>
          <p:cNvSpPr/>
          <p:nvPr/>
        </p:nvSpPr>
        <p:spPr>
          <a:xfrm>
            <a:off x="4791942" y="1559881"/>
            <a:ext cx="2525750" cy="6656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래픽 3" descr="물음표">
            <a:extLst>
              <a:ext uri="{FF2B5EF4-FFF2-40B4-BE49-F238E27FC236}">
                <a16:creationId xmlns:a16="http://schemas.microsoft.com/office/drawing/2014/main" id="{250CBA4F-7A2B-433F-8E4C-6E59C4EECDF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5954" y="3257870"/>
            <a:ext cx="616499" cy="6164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DA6ACF-053F-4A21-A436-1D47E5E0E714}"/>
              </a:ext>
            </a:extLst>
          </p:cNvPr>
          <p:cNvSpPr/>
          <p:nvPr/>
        </p:nvSpPr>
        <p:spPr>
          <a:xfrm>
            <a:off x="4220363" y="3729765"/>
            <a:ext cx="150891" cy="4048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463CC20-A525-443E-8F29-9CB87FF27394}"/>
              </a:ext>
            </a:extLst>
          </p:cNvPr>
          <p:cNvCxnSpPr/>
          <p:nvPr/>
        </p:nvCxnSpPr>
        <p:spPr>
          <a:xfrm>
            <a:off x="4181914" y="4146110"/>
            <a:ext cx="2325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985EF381-B6E0-452B-8963-955A0B6A367D}"/>
              </a:ext>
            </a:extLst>
          </p:cNvPr>
          <p:cNvSpPr/>
          <p:nvPr/>
        </p:nvSpPr>
        <p:spPr>
          <a:xfrm>
            <a:off x="4414504" y="4087198"/>
            <a:ext cx="342900" cy="150176"/>
          </a:xfrm>
          <a:prstGeom prst="arc">
            <a:avLst>
              <a:gd name="adj1" fmla="val 10920898"/>
              <a:gd name="adj2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88972C9-35DF-499C-B545-50EABB9D440A}"/>
              </a:ext>
            </a:extLst>
          </p:cNvPr>
          <p:cNvCxnSpPr>
            <a:endCxn id="12" idx="0"/>
          </p:cNvCxnSpPr>
          <p:nvPr/>
        </p:nvCxnSpPr>
        <p:spPr>
          <a:xfrm flipV="1">
            <a:off x="4414504" y="4156273"/>
            <a:ext cx="551" cy="811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08E9275-B4FB-4365-BCCD-31EE94C11597}"/>
              </a:ext>
            </a:extLst>
          </p:cNvPr>
          <p:cNvCxnSpPr/>
          <p:nvPr/>
        </p:nvCxnSpPr>
        <p:spPr>
          <a:xfrm flipV="1">
            <a:off x="4757404" y="4156273"/>
            <a:ext cx="0" cy="91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1D5E17B0-F5DD-447A-8BDE-D6E3B03FF7F9}"/>
              </a:ext>
            </a:extLst>
          </p:cNvPr>
          <p:cNvSpPr/>
          <p:nvPr/>
        </p:nvSpPr>
        <p:spPr>
          <a:xfrm>
            <a:off x="4483898" y="3837669"/>
            <a:ext cx="221456" cy="2143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77312E80-8A9F-4A01-B275-39E318B6588B}"/>
              </a:ext>
            </a:extLst>
          </p:cNvPr>
          <p:cNvCxnSpPr/>
          <p:nvPr/>
        </p:nvCxnSpPr>
        <p:spPr>
          <a:xfrm>
            <a:off x="4554998" y="4111011"/>
            <a:ext cx="30956" cy="235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BE294D3-CC60-46F6-A6E8-193A2545FFD8}"/>
              </a:ext>
            </a:extLst>
          </p:cNvPr>
          <p:cNvCxnSpPr>
            <a:cxnSpLocks/>
          </p:cNvCxnSpPr>
          <p:nvPr/>
        </p:nvCxnSpPr>
        <p:spPr>
          <a:xfrm flipV="1">
            <a:off x="4580350" y="4103868"/>
            <a:ext cx="32809" cy="327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398441CD-FC0F-4FFC-B8AF-96BD62D2C477}"/>
              </a:ext>
            </a:extLst>
          </p:cNvPr>
          <p:cNvCxnSpPr>
            <a:cxnSpLocks/>
          </p:cNvCxnSpPr>
          <p:nvPr/>
        </p:nvCxnSpPr>
        <p:spPr>
          <a:xfrm flipV="1">
            <a:off x="4584163" y="4141348"/>
            <a:ext cx="0" cy="775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D8736B8-CB14-490B-9DE4-EDEE7443A305}"/>
              </a:ext>
            </a:extLst>
          </p:cNvPr>
          <p:cNvSpPr/>
          <p:nvPr/>
        </p:nvSpPr>
        <p:spPr>
          <a:xfrm>
            <a:off x="4823959" y="3837668"/>
            <a:ext cx="150891" cy="3246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7DB2209-D873-4804-A463-949A6A5BA368}"/>
              </a:ext>
            </a:extLst>
          </p:cNvPr>
          <p:cNvCxnSpPr>
            <a:cxnSpLocks/>
          </p:cNvCxnSpPr>
          <p:nvPr/>
        </p:nvCxnSpPr>
        <p:spPr>
          <a:xfrm>
            <a:off x="4758056" y="4163360"/>
            <a:ext cx="2836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7FE02720-5032-49FB-B666-E3B8400B81EE}"/>
              </a:ext>
            </a:extLst>
          </p:cNvPr>
          <p:cNvCxnSpPr/>
          <p:nvPr/>
        </p:nvCxnSpPr>
        <p:spPr>
          <a:xfrm flipV="1">
            <a:off x="4778835" y="3629998"/>
            <a:ext cx="0" cy="526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0E61A3E-96DC-4F8F-993E-725B12539228}"/>
              </a:ext>
            </a:extLst>
          </p:cNvPr>
          <p:cNvCxnSpPr>
            <a:cxnSpLocks/>
          </p:cNvCxnSpPr>
          <p:nvPr/>
        </p:nvCxnSpPr>
        <p:spPr>
          <a:xfrm>
            <a:off x="4631198" y="3629998"/>
            <a:ext cx="147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18C4DF0-68C6-419A-BB1B-F608CE88C479}"/>
              </a:ext>
            </a:extLst>
          </p:cNvPr>
          <p:cNvCxnSpPr>
            <a:cxnSpLocks/>
          </p:cNvCxnSpPr>
          <p:nvPr/>
        </p:nvCxnSpPr>
        <p:spPr>
          <a:xfrm flipV="1">
            <a:off x="4631198" y="3629998"/>
            <a:ext cx="0" cy="1881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36E4785-F00F-4E03-9D34-A59160F7A905}"/>
              </a:ext>
            </a:extLst>
          </p:cNvPr>
          <p:cNvCxnSpPr>
            <a:cxnSpLocks/>
          </p:cNvCxnSpPr>
          <p:nvPr/>
        </p:nvCxnSpPr>
        <p:spPr>
          <a:xfrm>
            <a:off x="4433892" y="3516332"/>
            <a:ext cx="147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195D87D-BA5C-4196-B634-AEAC34D8E777}"/>
              </a:ext>
            </a:extLst>
          </p:cNvPr>
          <p:cNvCxnSpPr>
            <a:cxnSpLocks/>
          </p:cNvCxnSpPr>
          <p:nvPr/>
        </p:nvCxnSpPr>
        <p:spPr>
          <a:xfrm flipV="1">
            <a:off x="4433892" y="3516333"/>
            <a:ext cx="0" cy="594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C0EBF7C5-0C78-453A-A3AE-8AE316811B97}"/>
              </a:ext>
            </a:extLst>
          </p:cNvPr>
          <p:cNvCxnSpPr>
            <a:cxnSpLocks/>
          </p:cNvCxnSpPr>
          <p:nvPr/>
        </p:nvCxnSpPr>
        <p:spPr>
          <a:xfrm flipV="1">
            <a:off x="4580350" y="3516333"/>
            <a:ext cx="0" cy="301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7" name="그래픽 1046" descr="프로그래머">
            <a:extLst>
              <a:ext uri="{FF2B5EF4-FFF2-40B4-BE49-F238E27FC236}">
                <a16:creationId xmlns:a16="http://schemas.microsoft.com/office/drawing/2014/main" id="{A3FCD4E0-33AE-4EFA-B89A-F0F5E4FAB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9067" y="3412170"/>
            <a:ext cx="931035" cy="931035"/>
          </a:xfrm>
          <a:prstGeom prst="rect">
            <a:avLst/>
          </a:prstGeom>
        </p:spPr>
      </p:pic>
      <p:pic>
        <p:nvPicPr>
          <p:cNvPr id="1051" name="그래픽 1050" descr="전구">
            <a:extLst>
              <a:ext uri="{FF2B5EF4-FFF2-40B4-BE49-F238E27FC236}">
                <a16:creationId xmlns:a16="http://schemas.microsoft.com/office/drawing/2014/main" id="{2AA343A4-DA30-40DF-87F9-F3014CD1DF2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8038" y="3231664"/>
            <a:ext cx="616498" cy="616498"/>
          </a:xfrm>
          <a:prstGeom prst="rect">
            <a:avLst/>
          </a:prstGeom>
        </p:spPr>
      </p:pic>
      <p:pic>
        <p:nvPicPr>
          <p:cNvPr id="1057" name="그래픽 1056" descr="행운을 빕니다!">
            <a:extLst>
              <a:ext uri="{FF2B5EF4-FFF2-40B4-BE49-F238E27FC236}">
                <a16:creationId xmlns:a16="http://schemas.microsoft.com/office/drawing/2014/main" id="{DD115978-E699-4616-821E-27C603251A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6133" y="3428805"/>
            <a:ext cx="914400" cy="914400"/>
          </a:xfrm>
          <a:prstGeom prst="rect">
            <a:avLst/>
          </a:prstGeom>
        </p:spPr>
      </p:pic>
      <p:pic>
        <p:nvPicPr>
          <p:cNvPr id="1061" name="그래픽 1060" descr="댄스 단계">
            <a:extLst>
              <a:ext uri="{FF2B5EF4-FFF2-40B4-BE49-F238E27FC236}">
                <a16:creationId xmlns:a16="http://schemas.microsoft.com/office/drawing/2014/main" id="{F5D0E51A-73A1-489D-BB8A-39E33BBEE7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85606" y="33804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2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D32555A9-EB1E-46A3-9C61-69C11B8AE3B7}"/>
              </a:ext>
            </a:extLst>
          </p:cNvPr>
          <p:cNvSpPr txBox="1"/>
          <p:nvPr/>
        </p:nvSpPr>
        <p:spPr>
          <a:xfrm>
            <a:off x="12358456" y="4072615"/>
            <a:ext cx="2301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+mn-cs"/>
              </a:rPr>
              <a:t>CODE 9779</a:t>
            </a:r>
            <a:endParaRPr kumimoji="0" lang="ko-KR" altLang="en-US" sz="2800" b="1" i="0" u="none" strike="noStrike" kern="1200" cap="none" spc="300" normalizeH="0" baseline="0" noProof="0" dirty="0">
              <a:ln>
                <a:solidFill>
                  <a:srgbClr val="5B9BD5"/>
                </a:solidFill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078" name="Picture 30" descr="Crime, cyber, hacker icon - Download on Iconfinder">
            <a:extLst>
              <a:ext uri="{FF2B5EF4-FFF2-40B4-BE49-F238E27FC236}">
                <a16:creationId xmlns:a16="http://schemas.microsoft.com/office/drawing/2014/main" id="{F8715894-3F13-4D26-BA75-7862DA45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42283" y="2327114"/>
            <a:ext cx="2002392" cy="200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A37CE2-2683-4991-80B8-9BB421D36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7" y="2105025"/>
            <a:ext cx="22193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5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34A8FA-3283-44D9-9A67-A727B3F1BEEB}"/>
              </a:ext>
            </a:extLst>
          </p:cNvPr>
          <p:cNvSpPr/>
          <p:nvPr/>
        </p:nvSpPr>
        <p:spPr>
          <a:xfrm>
            <a:off x="0" y="0"/>
            <a:ext cx="6045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순서도: 데이터 1"/>
          <p:cNvSpPr/>
          <p:nvPr/>
        </p:nvSpPr>
        <p:spPr>
          <a:xfrm>
            <a:off x="3065961" y="0"/>
            <a:ext cx="4064000" cy="685800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55B661-1432-47DD-B0CB-F52D815E7225}"/>
              </a:ext>
            </a:extLst>
          </p:cNvPr>
          <p:cNvSpPr txBox="1"/>
          <p:nvPr/>
        </p:nvSpPr>
        <p:spPr>
          <a:xfrm>
            <a:off x="3615246" y="2822783"/>
            <a:ext cx="553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팀 구성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984861-0DAE-4DCB-AF19-545AC13A9876}"/>
              </a:ext>
            </a:extLst>
          </p:cNvPr>
          <p:cNvSpPr/>
          <p:nvPr/>
        </p:nvSpPr>
        <p:spPr>
          <a:xfrm>
            <a:off x="3667259" y="3384454"/>
            <a:ext cx="3495665" cy="890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65235" y="3115170"/>
            <a:ext cx="271741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1-1. </a:t>
            </a: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 소개 및 업무</a:t>
            </a:r>
            <a:endParaRPr kumimoji="0" lang="en-US" altLang="ko-KR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86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814669" y="2199374"/>
            <a:ext cx="2709125" cy="2608476"/>
            <a:chOff x="530783" y="1084505"/>
            <a:chExt cx="3917541" cy="3032910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99720" y="1163470"/>
              <a:ext cx="3516679" cy="2824480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십자형 32"/>
            <p:cNvSpPr/>
            <p:nvPr/>
          </p:nvSpPr>
          <p:spPr>
            <a:xfrm>
              <a:off x="530783" y="1084505"/>
              <a:ext cx="3917541" cy="3032910"/>
            </a:xfrm>
            <a:prstGeom prst="plus">
              <a:avLst>
                <a:gd name="adj" fmla="val 17295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752057" y="3686005"/>
              <a:ext cx="1415238" cy="252000"/>
              <a:chOff x="2752057" y="3686005"/>
              <a:chExt cx="1415238" cy="252000"/>
            </a:xfrm>
          </p:grpSpPr>
          <p:sp>
            <p:nvSpPr>
              <p:cNvPr id="38" name="직각 삼각형 37"/>
              <p:cNvSpPr/>
              <p:nvPr/>
            </p:nvSpPr>
            <p:spPr>
              <a:xfrm rot="16200000">
                <a:off x="3915295" y="3686005"/>
                <a:ext cx="252000" cy="252000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3333111" y="3809686"/>
                <a:ext cx="612000" cy="108000"/>
                <a:chOff x="2991030" y="3609364"/>
                <a:chExt cx="972228" cy="180000"/>
              </a:xfrm>
            </p:grpSpPr>
            <p:cxnSp>
              <p:nvCxnSpPr>
                <p:cNvPr id="51" name="직선 연결선 50"/>
                <p:cNvCxnSpPr/>
                <p:nvPr/>
              </p:nvCxnSpPr>
              <p:spPr>
                <a:xfrm flipH="1">
                  <a:off x="312306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 flipH="1">
                  <a:off x="299103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 flipH="1">
                  <a:off x="3255106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>
                <a:xfrm flipH="1">
                  <a:off x="3387144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>
                <a:xfrm flipH="1">
                  <a:off x="3519182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/>
                <p:cNvCxnSpPr/>
                <p:nvPr/>
              </p:nvCxnSpPr>
              <p:spPr>
                <a:xfrm flipH="1">
                  <a:off x="365122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>
                <a:xfrm flipH="1">
                  <a:off x="378325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/>
              <p:cNvGrpSpPr/>
              <p:nvPr/>
            </p:nvGrpSpPr>
            <p:grpSpPr>
              <a:xfrm>
                <a:off x="2752057" y="3811138"/>
                <a:ext cx="612000" cy="108000"/>
                <a:chOff x="2991030" y="3609364"/>
                <a:chExt cx="972228" cy="180000"/>
              </a:xfrm>
            </p:grpSpPr>
            <p:cxnSp>
              <p:nvCxnSpPr>
                <p:cNvPr id="41" name="직선 연결선 40"/>
                <p:cNvCxnSpPr/>
                <p:nvPr/>
              </p:nvCxnSpPr>
              <p:spPr>
                <a:xfrm flipH="1">
                  <a:off x="312306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>
                <a:xfrm flipH="1">
                  <a:off x="299103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 flipH="1">
                  <a:off x="3255106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>
                <a:xfrm flipH="1">
                  <a:off x="3387144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/>
                <p:cNvCxnSpPr/>
                <p:nvPr/>
              </p:nvCxnSpPr>
              <p:spPr>
                <a:xfrm flipH="1">
                  <a:off x="3519182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>
                <a:xfrm flipH="1">
                  <a:off x="365122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/>
                <p:cNvCxnSpPr/>
                <p:nvPr/>
              </p:nvCxnSpPr>
              <p:spPr>
                <a:xfrm flipH="1">
                  <a:off x="378325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그룹 34"/>
            <p:cNvGrpSpPr>
              <a:grpSpLocks noChangeAspect="1"/>
            </p:cNvGrpSpPr>
            <p:nvPr/>
          </p:nvGrpSpPr>
          <p:grpSpPr>
            <a:xfrm>
              <a:off x="2277133" y="2423161"/>
              <a:ext cx="355597" cy="355597"/>
              <a:chOff x="2133600" y="2141384"/>
              <a:chExt cx="720000" cy="72000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2133600" y="24892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rot="16200000">
                <a:off x="2141344" y="2501384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/>
          <p:cNvGrpSpPr/>
          <p:nvPr/>
        </p:nvGrpSpPr>
        <p:grpSpPr>
          <a:xfrm rot="5400000" flipV="1">
            <a:off x="-304876" y="2539274"/>
            <a:ext cx="4927600" cy="2956708"/>
            <a:chOff x="758197" y="1018745"/>
            <a:chExt cx="11384521" cy="1369113"/>
          </a:xfrm>
        </p:grpSpPr>
        <p:sp>
          <p:nvSpPr>
            <p:cNvPr id="10" name="직사각형 9"/>
            <p:cNvSpPr/>
            <p:nvPr/>
          </p:nvSpPr>
          <p:spPr>
            <a:xfrm>
              <a:off x="8595483" y="1080840"/>
              <a:ext cx="3239857" cy="1242191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8850109" y="1304869"/>
              <a:ext cx="1027528" cy="711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u="none" strike="noStrike" kern="1200" cap="none" spc="0" normalizeH="0" baseline="0" noProof="0" dirty="0">
                  <a:ln w="3175">
                    <a:solidFill>
                      <a:srgbClr val="5B9BD5">
                        <a:lumMod val="75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SW </a:t>
              </a:r>
              <a:r>
                <a:rPr kumimoji="0" lang="ko-KR" altLang="en-US" sz="1400" b="1" u="none" strike="noStrike" kern="1200" cap="none" spc="0" normalizeH="0" baseline="0" noProof="0" dirty="0">
                  <a:ln w="3175">
                    <a:solidFill>
                      <a:srgbClr val="5B9BD5">
                        <a:lumMod val="75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개발</a:t>
              </a:r>
              <a:r>
                <a:rPr lang="en-US" altLang="ko-KR" sz="1400" b="1" dirty="0">
                  <a:ln w="3175">
                    <a:solidFill>
                      <a:srgbClr val="5B9BD5">
                        <a:lumMod val="75000"/>
                      </a:srgbClr>
                    </a:solidFill>
                  </a:ln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dirty="0">
                  <a:ln w="3175">
                    <a:solidFill>
                      <a:srgbClr val="5B9BD5">
                        <a:lumMod val="75000"/>
                      </a:srgbClr>
                    </a:solidFill>
                  </a:ln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</a:t>
              </a:r>
              <a:r>
                <a:rPr kumimoji="0" lang="ko-KR" altLang="en-US" sz="1400" b="1" u="none" strike="noStrike" kern="1200" cap="none" spc="0" normalizeH="0" baseline="0" noProof="0" dirty="0">
                  <a:ln w="3175">
                    <a:solidFill>
                      <a:srgbClr val="5B9BD5">
                        <a:lumMod val="75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기획 총괄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1182264" y="1351899"/>
              <a:ext cx="394700" cy="675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최영훈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10025718" y="739097"/>
              <a:ext cx="986004" cy="177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RPA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교육과정 이수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1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11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경험</a:t>
              </a:r>
              <a:endParaRPr lang="en-US" altLang="ko-KR" sz="11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데이터 분석 프로젝트 경험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창업 공모 수상 경험</a:t>
              </a:r>
            </a:p>
          </p:txBody>
        </p:sp>
        <p:sp>
          <p:nvSpPr>
            <p:cNvPr id="7" name="양쪽 모서리가 잘린 사각형 6"/>
            <p:cNvSpPr/>
            <p:nvPr/>
          </p:nvSpPr>
          <p:spPr>
            <a:xfrm rot="16200000">
              <a:off x="5775785" y="-3979074"/>
              <a:ext cx="1369113" cy="11364752"/>
            </a:xfrm>
            <a:prstGeom prst="snip2SameRect">
              <a:avLst>
                <a:gd name="adj1" fmla="val 10606"/>
                <a:gd name="adj2" fmla="val 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1913568" y="1157294"/>
              <a:ext cx="0" cy="106340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758197" y="1165752"/>
              <a:ext cx="21600" cy="1080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625450" y="2204549"/>
            <a:ext cx="2709125" cy="2608476"/>
            <a:chOff x="530783" y="1084505"/>
            <a:chExt cx="3917541" cy="3032910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699720" y="1163470"/>
              <a:ext cx="3516679" cy="2824480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십자형 63"/>
            <p:cNvSpPr/>
            <p:nvPr/>
          </p:nvSpPr>
          <p:spPr>
            <a:xfrm>
              <a:off x="530783" y="1084505"/>
              <a:ext cx="3917541" cy="3032910"/>
            </a:xfrm>
            <a:prstGeom prst="plus">
              <a:avLst>
                <a:gd name="adj" fmla="val 17295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2752057" y="3686005"/>
              <a:ext cx="1415238" cy="252000"/>
              <a:chOff x="2752057" y="3686005"/>
              <a:chExt cx="1415238" cy="252000"/>
            </a:xfrm>
          </p:grpSpPr>
          <p:sp>
            <p:nvSpPr>
              <p:cNvPr id="76" name="직각 삼각형 75"/>
              <p:cNvSpPr/>
              <p:nvPr/>
            </p:nvSpPr>
            <p:spPr>
              <a:xfrm rot="16200000">
                <a:off x="3915295" y="3686005"/>
                <a:ext cx="252000" cy="252000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3333111" y="3809686"/>
                <a:ext cx="612000" cy="108000"/>
                <a:chOff x="2991030" y="3609364"/>
                <a:chExt cx="972228" cy="180000"/>
              </a:xfrm>
            </p:grpSpPr>
            <p:cxnSp>
              <p:nvCxnSpPr>
                <p:cNvPr id="89" name="직선 연결선 88"/>
                <p:cNvCxnSpPr/>
                <p:nvPr/>
              </p:nvCxnSpPr>
              <p:spPr>
                <a:xfrm flipH="1">
                  <a:off x="312306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99103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/>
                <p:cNvCxnSpPr/>
                <p:nvPr/>
              </p:nvCxnSpPr>
              <p:spPr>
                <a:xfrm flipH="1">
                  <a:off x="3255106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/>
                <p:cNvCxnSpPr/>
                <p:nvPr/>
              </p:nvCxnSpPr>
              <p:spPr>
                <a:xfrm flipH="1">
                  <a:off x="3387144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3519182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/>
                <p:cNvCxnSpPr/>
                <p:nvPr/>
              </p:nvCxnSpPr>
              <p:spPr>
                <a:xfrm flipH="1">
                  <a:off x="365122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/>
                <p:cNvCxnSpPr/>
                <p:nvPr/>
              </p:nvCxnSpPr>
              <p:spPr>
                <a:xfrm flipH="1">
                  <a:off x="378325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그룹 79"/>
              <p:cNvGrpSpPr/>
              <p:nvPr/>
            </p:nvGrpSpPr>
            <p:grpSpPr>
              <a:xfrm>
                <a:off x="2752057" y="3811138"/>
                <a:ext cx="612000" cy="108000"/>
                <a:chOff x="2991030" y="3609364"/>
                <a:chExt cx="972228" cy="180000"/>
              </a:xfrm>
            </p:grpSpPr>
            <p:cxnSp>
              <p:nvCxnSpPr>
                <p:cNvPr id="81" name="직선 연결선 80"/>
                <p:cNvCxnSpPr/>
                <p:nvPr/>
              </p:nvCxnSpPr>
              <p:spPr>
                <a:xfrm flipH="1">
                  <a:off x="312306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/>
                <p:cNvCxnSpPr/>
                <p:nvPr/>
              </p:nvCxnSpPr>
              <p:spPr>
                <a:xfrm flipH="1">
                  <a:off x="299103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/>
                <p:cNvCxnSpPr/>
                <p:nvPr/>
              </p:nvCxnSpPr>
              <p:spPr>
                <a:xfrm flipH="1">
                  <a:off x="3255106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3387144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/>
                <p:cNvCxnSpPr/>
                <p:nvPr/>
              </p:nvCxnSpPr>
              <p:spPr>
                <a:xfrm flipH="1">
                  <a:off x="3519182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365122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/>
                <p:cNvCxnSpPr/>
                <p:nvPr/>
              </p:nvCxnSpPr>
              <p:spPr>
                <a:xfrm flipH="1">
                  <a:off x="378325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/>
            <p:cNvGrpSpPr>
              <a:grpSpLocks noChangeAspect="1"/>
            </p:cNvGrpSpPr>
            <p:nvPr/>
          </p:nvGrpSpPr>
          <p:grpSpPr>
            <a:xfrm>
              <a:off x="2277133" y="2423161"/>
              <a:ext cx="355597" cy="355597"/>
              <a:chOff x="2133600" y="2141384"/>
              <a:chExt cx="720000" cy="720000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2133600" y="24892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 rot="16200000">
                <a:off x="2141344" y="2501384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그룹 95"/>
          <p:cNvGrpSpPr/>
          <p:nvPr/>
        </p:nvGrpSpPr>
        <p:grpSpPr>
          <a:xfrm rot="5400000" flipV="1">
            <a:off x="3493737" y="2539274"/>
            <a:ext cx="4927600" cy="2956708"/>
            <a:chOff x="758197" y="1018745"/>
            <a:chExt cx="11384521" cy="1369113"/>
          </a:xfrm>
        </p:grpSpPr>
        <p:sp>
          <p:nvSpPr>
            <p:cNvPr id="97" name="직사각형 96"/>
            <p:cNvSpPr/>
            <p:nvPr/>
          </p:nvSpPr>
          <p:spPr>
            <a:xfrm>
              <a:off x="8595483" y="1080840"/>
              <a:ext cx="3239857" cy="1242191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rot="16200000">
              <a:off x="8647511" y="1367666"/>
              <a:ext cx="1213278" cy="711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u="none" strike="noStrike" kern="1200" cap="none" spc="0" normalizeH="0" baseline="0" noProof="0" dirty="0">
                  <a:ln w="3175">
                    <a:solidFill>
                      <a:srgbClr val="5B9BD5">
                        <a:lumMod val="75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SW</a:t>
              </a:r>
              <a:r>
                <a:rPr kumimoji="0" lang="ko-KR" altLang="en-US" sz="1400" b="1" u="none" strike="noStrike" kern="1200" cap="none" spc="0" normalizeH="0" baseline="0" noProof="0" dirty="0">
                  <a:ln w="3175">
                    <a:solidFill>
                      <a:srgbClr val="5B9BD5">
                        <a:lumMod val="75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개발 및 알고리즘 구축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1182264" y="1351899"/>
              <a:ext cx="394700" cy="675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김진수</a:t>
              </a:r>
            </a:p>
          </p:txBody>
        </p:sp>
        <p:sp>
          <p:nvSpPr>
            <p:cNvPr id="101" name="양쪽 모서리가 잘린 사각형 100"/>
            <p:cNvSpPr/>
            <p:nvPr/>
          </p:nvSpPr>
          <p:spPr>
            <a:xfrm rot="16200000">
              <a:off x="5775785" y="-3979074"/>
              <a:ext cx="1369113" cy="11364752"/>
            </a:xfrm>
            <a:prstGeom prst="snip2SameRect">
              <a:avLst>
                <a:gd name="adj1" fmla="val 10606"/>
                <a:gd name="adj2" fmla="val 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2" name="직선 연결선 101"/>
            <p:cNvCxnSpPr/>
            <p:nvPr/>
          </p:nvCxnSpPr>
          <p:spPr>
            <a:xfrm>
              <a:off x="1913568" y="1157294"/>
              <a:ext cx="0" cy="106340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/>
            <p:cNvSpPr/>
            <p:nvPr/>
          </p:nvSpPr>
          <p:spPr>
            <a:xfrm>
              <a:off x="758197" y="1165752"/>
              <a:ext cx="21600" cy="1080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8495835" y="2189667"/>
            <a:ext cx="2709125" cy="2608476"/>
            <a:chOff x="530783" y="1084505"/>
            <a:chExt cx="3917541" cy="3032910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699720" y="1163470"/>
              <a:ext cx="3516679" cy="2824480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십자형 106"/>
            <p:cNvSpPr/>
            <p:nvPr/>
          </p:nvSpPr>
          <p:spPr>
            <a:xfrm>
              <a:off x="530783" y="1084505"/>
              <a:ext cx="3917541" cy="3032910"/>
            </a:xfrm>
            <a:prstGeom prst="plus">
              <a:avLst>
                <a:gd name="adj" fmla="val 17295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2752057" y="3686005"/>
              <a:ext cx="1415238" cy="252000"/>
              <a:chOff x="2752057" y="3686005"/>
              <a:chExt cx="1415238" cy="252000"/>
            </a:xfrm>
          </p:grpSpPr>
          <p:sp>
            <p:nvSpPr>
              <p:cNvPr id="112" name="직각 삼각형 111"/>
              <p:cNvSpPr/>
              <p:nvPr/>
            </p:nvSpPr>
            <p:spPr>
              <a:xfrm rot="16200000">
                <a:off x="3915295" y="3686005"/>
                <a:ext cx="252000" cy="252000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13" name="그룹 112"/>
              <p:cNvGrpSpPr/>
              <p:nvPr/>
            </p:nvGrpSpPr>
            <p:grpSpPr>
              <a:xfrm>
                <a:off x="3333111" y="3809686"/>
                <a:ext cx="612000" cy="108000"/>
                <a:chOff x="2991030" y="3609364"/>
                <a:chExt cx="972228" cy="180000"/>
              </a:xfrm>
            </p:grpSpPr>
            <p:cxnSp>
              <p:nvCxnSpPr>
                <p:cNvPr id="122" name="직선 연결선 121"/>
                <p:cNvCxnSpPr/>
                <p:nvPr/>
              </p:nvCxnSpPr>
              <p:spPr>
                <a:xfrm flipH="1">
                  <a:off x="312306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/>
                <p:cNvCxnSpPr/>
                <p:nvPr/>
              </p:nvCxnSpPr>
              <p:spPr>
                <a:xfrm flipH="1">
                  <a:off x="299103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/>
                <p:cNvCxnSpPr/>
                <p:nvPr/>
              </p:nvCxnSpPr>
              <p:spPr>
                <a:xfrm flipH="1">
                  <a:off x="3255106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/>
                <p:cNvCxnSpPr/>
                <p:nvPr/>
              </p:nvCxnSpPr>
              <p:spPr>
                <a:xfrm flipH="1">
                  <a:off x="3387144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/>
                <p:cNvCxnSpPr/>
                <p:nvPr/>
              </p:nvCxnSpPr>
              <p:spPr>
                <a:xfrm flipH="1">
                  <a:off x="3519182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>
                <a:xfrm flipH="1">
                  <a:off x="365122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>
                <a:xfrm flipH="1">
                  <a:off x="378325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그룹 113"/>
              <p:cNvGrpSpPr/>
              <p:nvPr/>
            </p:nvGrpSpPr>
            <p:grpSpPr>
              <a:xfrm>
                <a:off x="2752057" y="3811138"/>
                <a:ext cx="612000" cy="108000"/>
                <a:chOff x="2991030" y="3609364"/>
                <a:chExt cx="972228" cy="180000"/>
              </a:xfrm>
            </p:grpSpPr>
            <p:cxnSp>
              <p:nvCxnSpPr>
                <p:cNvPr id="115" name="직선 연결선 114"/>
                <p:cNvCxnSpPr/>
                <p:nvPr/>
              </p:nvCxnSpPr>
              <p:spPr>
                <a:xfrm flipH="1">
                  <a:off x="312306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/>
                <p:cNvCxnSpPr/>
                <p:nvPr/>
              </p:nvCxnSpPr>
              <p:spPr>
                <a:xfrm flipH="1">
                  <a:off x="299103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/>
                <p:cNvCxnSpPr/>
                <p:nvPr/>
              </p:nvCxnSpPr>
              <p:spPr>
                <a:xfrm flipH="1">
                  <a:off x="3255106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/>
                <p:cNvCxnSpPr/>
                <p:nvPr/>
              </p:nvCxnSpPr>
              <p:spPr>
                <a:xfrm flipH="1">
                  <a:off x="3387144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/>
                <p:cNvCxnSpPr/>
                <p:nvPr/>
              </p:nvCxnSpPr>
              <p:spPr>
                <a:xfrm flipH="1">
                  <a:off x="3519182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/>
                <p:cNvCxnSpPr/>
                <p:nvPr/>
              </p:nvCxnSpPr>
              <p:spPr>
                <a:xfrm flipH="1">
                  <a:off x="3651220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/>
                <p:cNvCxnSpPr/>
                <p:nvPr/>
              </p:nvCxnSpPr>
              <p:spPr>
                <a:xfrm flipH="1">
                  <a:off x="3783258" y="3609364"/>
                  <a:ext cx="180000" cy="18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9" name="그룹 108"/>
            <p:cNvGrpSpPr>
              <a:grpSpLocks noChangeAspect="1"/>
            </p:cNvGrpSpPr>
            <p:nvPr/>
          </p:nvGrpSpPr>
          <p:grpSpPr>
            <a:xfrm>
              <a:off x="2277133" y="2423161"/>
              <a:ext cx="355597" cy="355597"/>
              <a:chOff x="2133600" y="2141384"/>
              <a:chExt cx="720000" cy="720000"/>
            </a:xfrm>
          </p:grpSpPr>
          <p:cxnSp>
            <p:nvCxnSpPr>
              <p:cNvPr id="110" name="직선 연결선 109"/>
              <p:cNvCxnSpPr/>
              <p:nvPr/>
            </p:nvCxnSpPr>
            <p:spPr>
              <a:xfrm>
                <a:off x="2133600" y="24892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 rot="16200000">
                <a:off x="2141344" y="2501384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그룹 128"/>
          <p:cNvGrpSpPr/>
          <p:nvPr/>
        </p:nvGrpSpPr>
        <p:grpSpPr>
          <a:xfrm rot="5400000" flipV="1">
            <a:off x="7417494" y="2414129"/>
            <a:ext cx="4927600" cy="3206999"/>
            <a:chOff x="758197" y="1018745"/>
            <a:chExt cx="11384521" cy="1485011"/>
          </a:xfrm>
        </p:grpSpPr>
        <p:sp>
          <p:nvSpPr>
            <p:cNvPr id="130" name="직사각형 129"/>
            <p:cNvSpPr/>
            <p:nvPr/>
          </p:nvSpPr>
          <p:spPr>
            <a:xfrm>
              <a:off x="8595483" y="1080840"/>
              <a:ext cx="3239857" cy="1242191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 rot="16200000">
              <a:off x="8550617" y="1433999"/>
              <a:ext cx="1428439" cy="711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u="none" strike="noStrike" kern="1200" cap="none" spc="0" normalizeH="0" baseline="0" noProof="0" dirty="0">
                  <a:ln w="3175">
                    <a:solidFill>
                      <a:srgbClr val="5B9BD5">
                        <a:lumMod val="75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SW</a:t>
              </a:r>
              <a:r>
                <a:rPr kumimoji="0" lang="ko-KR" altLang="en-US" sz="1400" b="1" u="none" strike="noStrike" kern="1200" cap="none" spc="0" normalizeH="0" baseline="0" noProof="0" dirty="0">
                  <a:ln w="3175">
                    <a:solidFill>
                      <a:srgbClr val="5B9BD5">
                        <a:lumMod val="75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개발 총괄 및  알고리즘 구축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 rot="16200000">
              <a:off x="1182264" y="1351899"/>
              <a:ext cx="394700" cy="675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김지언</a:t>
              </a:r>
              <a:endParaRPr kumimoji="0" lang="ko-KR" altLang="en-US" sz="13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34" name="양쪽 모서리가 잘린 사각형 133"/>
            <p:cNvSpPr/>
            <p:nvPr/>
          </p:nvSpPr>
          <p:spPr>
            <a:xfrm rot="16200000">
              <a:off x="5775785" y="-3979074"/>
              <a:ext cx="1369113" cy="11364752"/>
            </a:xfrm>
            <a:prstGeom prst="snip2SameRect">
              <a:avLst>
                <a:gd name="adj1" fmla="val 10606"/>
                <a:gd name="adj2" fmla="val 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5" name="직선 연결선 134"/>
            <p:cNvCxnSpPr/>
            <p:nvPr/>
          </p:nvCxnSpPr>
          <p:spPr>
            <a:xfrm>
              <a:off x="1913568" y="1157294"/>
              <a:ext cx="0" cy="106340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직사각형 135"/>
            <p:cNvSpPr/>
            <p:nvPr/>
          </p:nvSpPr>
          <p:spPr>
            <a:xfrm>
              <a:off x="758197" y="1165752"/>
              <a:ext cx="21600" cy="1080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1" name="그룹 1001">
            <a:extLst>
              <a:ext uri="{FF2B5EF4-FFF2-40B4-BE49-F238E27FC236}">
                <a16:creationId xmlns:a16="http://schemas.microsoft.com/office/drawing/2014/main" id="{439F2D17-8056-4704-BF43-05AEBCBBAA18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142" name="Object 4">
              <a:extLst>
                <a:ext uri="{FF2B5EF4-FFF2-40B4-BE49-F238E27FC236}">
                  <a16:creationId xmlns:a16="http://schemas.microsoft.com/office/drawing/2014/main" id="{A2A9DC60-B5DC-4798-99A9-A4EB50344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2D2A28D-8037-45EB-824D-3AF5913425D8}"/>
              </a:ext>
            </a:extLst>
          </p:cNvPr>
          <p:cNvSpPr txBox="1"/>
          <p:nvPr/>
        </p:nvSpPr>
        <p:spPr>
          <a:xfrm>
            <a:off x="246743" y="177800"/>
            <a:ext cx="635725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 구성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1-1.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 소개 및 업무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1431EA2-3F36-4F03-AAAD-D6375F5DB741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526190-D471-44B6-8FAC-42F81ED934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410E47F6-B581-4BBA-A658-6A670BE963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134"/>
          <a:stretch/>
        </p:blipFill>
        <p:spPr>
          <a:xfrm>
            <a:off x="1396252" y="2206511"/>
            <a:ext cx="1468706" cy="2313321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8A3E8940-E168-4815-8D96-E75E90ACF8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99"/>
          <a:stretch/>
        </p:blipFill>
        <p:spPr>
          <a:xfrm>
            <a:off x="9229194" y="2207097"/>
            <a:ext cx="1473514" cy="2390485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E6AD7E67-C43D-4108-9DD0-762AA0619A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4439" y="2060957"/>
            <a:ext cx="1449293" cy="254147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DBF38360-E8A2-4728-9FEF-C4DE2F04BBC5}"/>
              </a:ext>
            </a:extLst>
          </p:cNvPr>
          <p:cNvSpPr txBox="1"/>
          <p:nvPr/>
        </p:nvSpPr>
        <p:spPr>
          <a:xfrm rot="10800000" flipV="1">
            <a:off x="4708877" y="5393787"/>
            <a:ext cx="212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RPA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교육과정 이수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ko-KR" altLang="en-US" sz="11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경험</a:t>
            </a:r>
            <a:endParaRPr lang="en-US" altLang="ko-KR" sz="11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WEB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경험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Python </a:t>
            </a:r>
            <a:r>
              <a:rPr lang="ko-KR" altLang="en-US" sz="11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능력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D890ED3-4A29-4E98-96D4-1D675B80BEDD}"/>
              </a:ext>
            </a:extLst>
          </p:cNvPr>
          <p:cNvSpPr txBox="1"/>
          <p:nvPr/>
        </p:nvSpPr>
        <p:spPr>
          <a:xfrm rot="10800000" flipV="1">
            <a:off x="8463733" y="5391260"/>
            <a:ext cx="212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RPA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교육과정 이수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ko-KR" altLang="en-US" sz="11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경험</a:t>
            </a:r>
            <a:endParaRPr lang="en-US" altLang="ko-KR" sz="11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WEB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경험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경험 다수</a:t>
            </a:r>
          </a:p>
        </p:txBody>
      </p:sp>
    </p:spTree>
    <p:extLst>
      <p:ext uri="{BB962C8B-B14F-4D97-AF65-F5344CB8AC3E}">
        <p14:creationId xmlns:p14="http://schemas.microsoft.com/office/powerpoint/2010/main" val="398886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34A8FA-3283-44D9-9A67-A727B3F1BEEB}"/>
              </a:ext>
            </a:extLst>
          </p:cNvPr>
          <p:cNvSpPr/>
          <p:nvPr/>
        </p:nvSpPr>
        <p:spPr>
          <a:xfrm>
            <a:off x="0" y="0"/>
            <a:ext cx="6045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순서도: 데이터 1"/>
          <p:cNvSpPr/>
          <p:nvPr/>
        </p:nvSpPr>
        <p:spPr>
          <a:xfrm>
            <a:off x="3065961" y="0"/>
            <a:ext cx="4064000" cy="685800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55B661-1432-47DD-B0CB-F52D815E7225}"/>
              </a:ext>
            </a:extLst>
          </p:cNvPr>
          <p:cNvSpPr txBox="1"/>
          <p:nvPr/>
        </p:nvSpPr>
        <p:spPr>
          <a:xfrm>
            <a:off x="3615246" y="2822783"/>
            <a:ext cx="553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문제인식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984861-0DAE-4DCB-AF19-545AC13A9876}"/>
              </a:ext>
            </a:extLst>
          </p:cNvPr>
          <p:cNvSpPr/>
          <p:nvPr/>
        </p:nvSpPr>
        <p:spPr>
          <a:xfrm>
            <a:off x="3667259" y="3384454"/>
            <a:ext cx="3495665" cy="890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A27E9-146A-45B2-8587-B00D37C0EAE4}"/>
              </a:ext>
            </a:extLst>
          </p:cNvPr>
          <p:cNvSpPr txBox="1"/>
          <p:nvPr/>
        </p:nvSpPr>
        <p:spPr>
          <a:xfrm>
            <a:off x="7407180" y="2835485"/>
            <a:ext cx="3268844" cy="1405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2-1. </a:t>
            </a: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개발 동기</a:t>
            </a:r>
            <a:endParaRPr kumimoji="0" lang="en-US" altLang="ko-KR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2-2. </a:t>
            </a: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목적</a:t>
            </a: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필요성</a:t>
            </a: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94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5D9CD63-3394-4A08-88E8-32ED89652DF0}"/>
              </a:ext>
            </a:extLst>
          </p:cNvPr>
          <p:cNvSpPr txBox="1"/>
          <p:nvPr/>
        </p:nvSpPr>
        <p:spPr>
          <a:xfrm>
            <a:off x="3227167" y="2927138"/>
            <a:ext cx="52955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1" u="none" strike="noStrike" kern="1200" cap="none" spc="300" normalizeH="0" baseline="0" noProof="0" dirty="0">
                <a:ln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COVID-19</a:t>
            </a:r>
            <a:endParaRPr kumimoji="0" lang="ko-KR" altLang="en-US" sz="11500" b="1" u="none" strike="noStrike" kern="1200" cap="none" spc="300" normalizeH="0" baseline="0" noProof="0" dirty="0">
              <a:ln>
                <a:solidFill>
                  <a:srgbClr val="5B9BD5"/>
                </a:solidFill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38" name="그룹 1001">
            <a:extLst>
              <a:ext uri="{FF2B5EF4-FFF2-40B4-BE49-F238E27FC236}">
                <a16:creationId xmlns:a16="http://schemas.microsoft.com/office/drawing/2014/main" id="{1BE52DA1-1B1C-408F-8D4A-5C33653E361A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139" name="Object 4">
              <a:extLst>
                <a:ext uri="{FF2B5EF4-FFF2-40B4-BE49-F238E27FC236}">
                  <a16:creationId xmlns:a16="http://schemas.microsoft.com/office/drawing/2014/main" id="{73DF97DF-5D99-46BC-847C-259CD9E62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902EEEBE-39C9-4C4B-8864-2E6D20E5650C}"/>
              </a:ext>
            </a:extLst>
          </p:cNvPr>
          <p:cNvSpPr txBox="1"/>
          <p:nvPr/>
        </p:nvSpPr>
        <p:spPr>
          <a:xfrm>
            <a:off x="246743" y="177800"/>
            <a:ext cx="635725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문제인식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2-1.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개발 동기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2C3A17C-9EFE-48C8-AAB8-BDE709A60B4D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305F1EA-512F-4EAE-B5BE-8A9F474235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pic>
        <p:nvPicPr>
          <p:cNvPr id="9" name="그래픽 8" descr="쇼핑 카트">
            <a:extLst>
              <a:ext uri="{FF2B5EF4-FFF2-40B4-BE49-F238E27FC236}">
                <a16:creationId xmlns:a16="http://schemas.microsoft.com/office/drawing/2014/main" id="{22F1D10A-39DF-4FD3-A311-26A0D34CB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7243" y="2518879"/>
            <a:ext cx="2555488" cy="2555488"/>
          </a:xfrm>
          <a:prstGeom prst="rect">
            <a:avLst/>
          </a:prstGeom>
        </p:spPr>
      </p:pic>
      <p:pic>
        <p:nvPicPr>
          <p:cNvPr id="11" name="그래픽 10" descr="돈 봉투">
            <a:extLst>
              <a:ext uri="{FF2B5EF4-FFF2-40B4-BE49-F238E27FC236}">
                <a16:creationId xmlns:a16="http://schemas.microsoft.com/office/drawing/2014/main" id="{1943495E-AB6E-4857-B04A-05104F30E4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7167" y="2635439"/>
            <a:ext cx="1668425" cy="1668425"/>
          </a:xfrm>
          <a:prstGeom prst="rect">
            <a:avLst/>
          </a:prstGeom>
        </p:spPr>
      </p:pic>
      <p:pic>
        <p:nvPicPr>
          <p:cNvPr id="3" name="그래픽 2" descr="지갑">
            <a:extLst>
              <a:ext uri="{FF2B5EF4-FFF2-40B4-BE49-F238E27FC236}">
                <a16:creationId xmlns:a16="http://schemas.microsoft.com/office/drawing/2014/main" id="{9340F709-4456-45CB-8630-D95D5CBD28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9353" y="2518879"/>
            <a:ext cx="2755628" cy="27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5CA64A20-0205-432C-8904-24D86B49D9F5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52" name="Object 4">
              <a:extLst>
                <a:ext uri="{FF2B5EF4-FFF2-40B4-BE49-F238E27FC236}">
                  <a16:creationId xmlns:a16="http://schemas.microsoft.com/office/drawing/2014/main" id="{5E9B47CF-C5DE-4B99-9C50-4ECF02A6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9575F9F-1D87-4EF8-BB25-FF6837894966}"/>
              </a:ext>
            </a:extLst>
          </p:cNvPr>
          <p:cNvSpPr txBox="1"/>
          <p:nvPr/>
        </p:nvSpPr>
        <p:spPr>
          <a:xfrm>
            <a:off x="246743" y="177800"/>
            <a:ext cx="635725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문제인식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2-2.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개발 필요성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4F7E4E-9C33-4950-860E-3563E7F35968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7116BB5-56F0-4981-8397-51D3C36DDAA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08F65B-9DDE-4E6E-A23A-63AB69DB8B76}"/>
              </a:ext>
            </a:extLst>
          </p:cNvPr>
          <p:cNvSpPr txBox="1"/>
          <p:nvPr/>
        </p:nvSpPr>
        <p:spPr>
          <a:xfrm>
            <a:off x="478825" y="1346619"/>
            <a:ext cx="396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네이버 광고시스템 기준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453DFD13-6B4D-420C-8B90-A6B8F06BE093}"/>
              </a:ext>
            </a:extLst>
          </p:cNvPr>
          <p:cNvSpPr/>
          <p:nvPr/>
        </p:nvSpPr>
        <p:spPr>
          <a:xfrm rot="5400000">
            <a:off x="195286" y="1357297"/>
            <a:ext cx="334995" cy="232082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8BEFCF-8CE0-4478-A49A-2501DFBAD771}"/>
              </a:ext>
            </a:extLst>
          </p:cNvPr>
          <p:cNvSpPr txBox="1"/>
          <p:nvPr/>
        </p:nvSpPr>
        <p:spPr>
          <a:xfrm>
            <a:off x="6604000" y="1346619"/>
            <a:ext cx="396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네이버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랩스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기준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B2F42558-D96C-4946-A13F-377F2E0513C2}"/>
              </a:ext>
            </a:extLst>
          </p:cNvPr>
          <p:cNvSpPr/>
          <p:nvPr/>
        </p:nvSpPr>
        <p:spPr>
          <a:xfrm rot="5400000">
            <a:off x="6320461" y="1357297"/>
            <a:ext cx="334995" cy="232082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7" name="차트 66">
            <a:extLst>
              <a:ext uri="{FF2B5EF4-FFF2-40B4-BE49-F238E27FC236}">
                <a16:creationId xmlns:a16="http://schemas.microsoft.com/office/drawing/2014/main" id="{8D247882-1060-4AA1-9212-E3B152C26E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568948"/>
              </p:ext>
            </p:extLst>
          </p:nvPr>
        </p:nvGraphicFramePr>
        <p:xfrm>
          <a:off x="6334126" y="1840968"/>
          <a:ext cx="5505449" cy="4992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AA01E543-FACF-4EB7-AC63-BB33D3D18B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3736515"/>
              </p:ext>
            </p:extLst>
          </p:nvPr>
        </p:nvGraphicFramePr>
        <p:xfrm>
          <a:off x="266011" y="1840968"/>
          <a:ext cx="5591864" cy="4772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296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5CA64A20-0205-432C-8904-24D86B49D9F5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52" name="Object 4">
              <a:extLst>
                <a:ext uri="{FF2B5EF4-FFF2-40B4-BE49-F238E27FC236}">
                  <a16:creationId xmlns:a16="http://schemas.microsoft.com/office/drawing/2014/main" id="{5E9B47CF-C5DE-4B99-9C50-4ECF02A6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9575F9F-1D87-4EF8-BB25-FF6837894966}"/>
              </a:ext>
            </a:extLst>
          </p:cNvPr>
          <p:cNvSpPr txBox="1"/>
          <p:nvPr/>
        </p:nvSpPr>
        <p:spPr>
          <a:xfrm>
            <a:off x="246743" y="177800"/>
            <a:ext cx="635725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문제인식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2-2.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개발 필요성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4F7E4E-9C33-4950-860E-3563E7F35968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7116BB5-56F0-4981-8397-51D3C36DDAA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08F65B-9DDE-4E6E-A23A-63AB69DB8B76}"/>
              </a:ext>
            </a:extLst>
          </p:cNvPr>
          <p:cNvSpPr txBox="1"/>
          <p:nvPr/>
        </p:nvSpPr>
        <p:spPr>
          <a:xfrm>
            <a:off x="478825" y="1346619"/>
            <a:ext cx="396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통계청 기준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2019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453DFD13-6B4D-420C-8B90-A6B8F06BE093}"/>
              </a:ext>
            </a:extLst>
          </p:cNvPr>
          <p:cNvSpPr/>
          <p:nvPr/>
        </p:nvSpPr>
        <p:spPr>
          <a:xfrm rot="5400000">
            <a:off x="195286" y="1357297"/>
            <a:ext cx="334995" cy="232082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5" name="차트 64">
            <a:extLst>
              <a:ext uri="{FF2B5EF4-FFF2-40B4-BE49-F238E27FC236}">
                <a16:creationId xmlns:a16="http://schemas.microsoft.com/office/drawing/2014/main" id="{3FDBFAF8-C201-497D-A2EA-D4C37E25DE75}"/>
              </a:ext>
            </a:extLst>
          </p:cNvPr>
          <p:cNvGraphicFramePr>
            <a:graphicFrameLocks/>
          </p:cNvGraphicFramePr>
          <p:nvPr/>
        </p:nvGraphicFramePr>
        <p:xfrm>
          <a:off x="266010" y="1853644"/>
          <a:ext cx="5829989" cy="4661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9ED019FF-471A-4358-8110-5443381ABD5E}"/>
              </a:ext>
            </a:extLst>
          </p:cNvPr>
          <p:cNvGraphicFramePr>
            <a:graphicFrameLocks/>
          </p:cNvGraphicFramePr>
          <p:nvPr/>
        </p:nvGraphicFramePr>
        <p:xfrm>
          <a:off x="6708008" y="1853644"/>
          <a:ext cx="5045842" cy="4655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B2AFC8-C64A-402C-B5EF-72D9F6F7F89D}"/>
              </a:ext>
            </a:extLst>
          </p:cNvPr>
          <p:cNvSpPr txBox="1"/>
          <p:nvPr/>
        </p:nvSpPr>
        <p:spPr>
          <a:xfrm>
            <a:off x="6940090" y="1346619"/>
            <a:ext cx="396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통계청 기준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- 2020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6B80EA0-18FE-409B-80E7-A9B86609BAB0}"/>
              </a:ext>
            </a:extLst>
          </p:cNvPr>
          <p:cNvSpPr/>
          <p:nvPr/>
        </p:nvSpPr>
        <p:spPr>
          <a:xfrm rot="5400000">
            <a:off x="6656551" y="1357297"/>
            <a:ext cx="334995" cy="232082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06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35">
            <a:extLst>
              <a:ext uri="{FF2B5EF4-FFF2-40B4-BE49-F238E27FC236}">
                <a16:creationId xmlns:a16="http://schemas.microsoft.com/office/drawing/2014/main" id="{B996DAE8-419A-441B-88B0-406560CAD4F8}"/>
              </a:ext>
            </a:extLst>
          </p:cNvPr>
          <p:cNvSpPr/>
          <p:nvPr/>
        </p:nvSpPr>
        <p:spPr>
          <a:xfrm>
            <a:off x="-3565203" y="5893333"/>
            <a:ext cx="4680000" cy="105506"/>
          </a:xfrm>
          <a:prstGeom prst="roundRect">
            <a:avLst>
              <a:gd name="adj" fmla="val 32883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0509" y="1335195"/>
            <a:ext cx="11469187" cy="5185483"/>
          </a:xfrm>
          <a:prstGeom prst="roundRect">
            <a:avLst>
              <a:gd name="adj" fmla="val 2974"/>
            </a:avLst>
          </a:prstGeom>
          <a:solidFill>
            <a:srgbClr val="5B9BD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9740" y="1177001"/>
            <a:ext cx="12005585" cy="5816923"/>
            <a:chOff x="119740" y="104503"/>
            <a:chExt cx="12011299" cy="6709955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53075" y="209007"/>
              <a:ext cx="11721737" cy="6374674"/>
            </a:xfrm>
            <a:prstGeom prst="roundRect">
              <a:avLst>
                <a:gd name="adj" fmla="val 4514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-2653940" y="3479076"/>
              <a:ext cx="5878285" cy="330926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48046" y="6483532"/>
              <a:ext cx="11469187" cy="330926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 rot="16200000">
              <a:off x="8977859" y="3031261"/>
              <a:ext cx="5975434" cy="330926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61851" y="104503"/>
              <a:ext cx="11234058" cy="330926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243839" y="209006"/>
              <a:ext cx="11721737" cy="6374674"/>
            </a:xfrm>
            <a:prstGeom prst="roundRect">
              <a:avLst>
                <a:gd name="adj" fmla="val 4514"/>
              </a:avLst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26951" y="6063417"/>
            <a:ext cx="435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</a:rPr>
              <a:t>LOADING</a:t>
            </a:r>
            <a:endParaRPr kumimoji="0" lang="ko-KR" altLang="en-US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34987" y="1692967"/>
            <a:ext cx="6582246" cy="4813407"/>
          </a:xfrm>
          <a:prstGeom prst="roundRect">
            <a:avLst>
              <a:gd name="adj" fmla="val 2176"/>
            </a:avLst>
          </a:prstGeom>
          <a:noFill/>
          <a:ln w="9525"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265702" y="1502548"/>
            <a:ext cx="1688100" cy="456962"/>
            <a:chOff x="6355070" y="983632"/>
            <a:chExt cx="1688100" cy="456962"/>
          </a:xfrm>
          <a:solidFill>
            <a:srgbClr val="28313A"/>
          </a:solidFill>
        </p:grpSpPr>
        <p:sp>
          <p:nvSpPr>
            <p:cNvPr id="24" name="모서리가 둥근 직사각형 23"/>
            <p:cNvSpPr/>
            <p:nvPr/>
          </p:nvSpPr>
          <p:spPr>
            <a:xfrm>
              <a:off x="6355070" y="983632"/>
              <a:ext cx="1688100" cy="456962"/>
            </a:xfrm>
            <a:prstGeom prst="roundRect">
              <a:avLst>
                <a:gd name="adj" fmla="val 402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50127" y="1035547"/>
              <a:ext cx="1374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OUR VISION</a:t>
              </a:r>
              <a:endParaRPr kumimoji="0" lang="ko-KR" altLang="en-US" sz="1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57131" y="1526144"/>
            <a:ext cx="187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u="none" strike="noStrike" kern="1200" cap="none" spc="0" normalizeH="0" baseline="0" noProof="0" dirty="0">
                <a:ln w="3175">
                  <a:solidFill>
                    <a:srgbClr val="5B9BD5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</a:rPr>
              <a:t>CODE 9779</a:t>
            </a:r>
            <a:endParaRPr kumimoji="0" lang="ko-KR" altLang="en-US" sz="2000" b="0" u="none" strike="noStrike" kern="1200" cap="none" spc="0" normalizeH="0" baseline="0" noProof="0" dirty="0">
              <a:ln w="3175">
                <a:solidFill>
                  <a:srgbClr val="5B9BD5"/>
                </a:solidFill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0666" y="5337392"/>
            <a:ext cx="526619" cy="702539"/>
          </a:xfrm>
          <a:prstGeom prst="rect">
            <a:avLst/>
          </a:prstGeom>
          <a:solidFill>
            <a:srgbClr val="28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16408" y="5842331"/>
            <a:ext cx="3631138" cy="211384"/>
          </a:xfrm>
          <a:prstGeom prst="roundRect">
            <a:avLst>
              <a:gd name="adj" fmla="val 328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25285" y="5866039"/>
            <a:ext cx="391995" cy="187676"/>
            <a:chOff x="51744" y="6040098"/>
            <a:chExt cx="391995" cy="187676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1744" y="6040098"/>
              <a:ext cx="252000" cy="187676"/>
            </a:xfrm>
            <a:prstGeom prst="roundRect">
              <a:avLst>
                <a:gd name="adj" fmla="val 32883"/>
              </a:avLst>
            </a:prstGeom>
            <a:solidFill>
              <a:srgbClr val="2A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19739" y="6067244"/>
              <a:ext cx="324000" cy="105506"/>
            </a:xfrm>
            <a:prstGeom prst="roundRect">
              <a:avLst>
                <a:gd name="adj" fmla="val 32883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171" y="5381043"/>
            <a:ext cx="206827" cy="57666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25284" y="1983752"/>
            <a:ext cx="3622261" cy="3720943"/>
          </a:xfrm>
          <a:prstGeom prst="roundRect">
            <a:avLst>
              <a:gd name="adj" fmla="val 0"/>
            </a:avLst>
          </a:prstGeom>
          <a:solidFill>
            <a:schemeClr val="tx1">
              <a:alpha val="27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41552" y="4615257"/>
            <a:ext cx="145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나눔고딕" panose="020D0604000000000000" pitchFamily="50" charset="-127"/>
              </a:rPr>
              <a:t>Uproading</a:t>
            </a:r>
            <a:endParaRPr kumimoji="0" lang="ko-KR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8" name="직각 삼각형 77"/>
          <p:cNvSpPr/>
          <p:nvPr/>
        </p:nvSpPr>
        <p:spPr>
          <a:xfrm rot="16200000" flipH="1" flipV="1">
            <a:off x="724135" y="1980425"/>
            <a:ext cx="252000" cy="252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9" name="그룹 78"/>
          <p:cNvGrpSpPr/>
          <p:nvPr/>
        </p:nvGrpSpPr>
        <p:grpSpPr>
          <a:xfrm flipH="1" flipV="1">
            <a:off x="936159" y="1990584"/>
            <a:ext cx="612000" cy="108000"/>
            <a:chOff x="2991030" y="3609364"/>
            <a:chExt cx="972228" cy="180000"/>
          </a:xfrm>
        </p:grpSpPr>
        <p:cxnSp>
          <p:nvCxnSpPr>
            <p:cNvPr id="88" name="직선 연결선 87"/>
            <p:cNvCxnSpPr/>
            <p:nvPr/>
          </p:nvCxnSpPr>
          <p:spPr>
            <a:xfrm flipH="1">
              <a:off x="3123068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flipH="1">
              <a:off x="2991030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flipH="1">
              <a:off x="3255106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H="1">
              <a:off x="3387144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H="1">
              <a:off x="3519182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 flipH="1">
              <a:off x="3651220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H="1">
              <a:off x="3783258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/>
          <p:cNvGrpSpPr/>
          <p:nvPr/>
        </p:nvGrpSpPr>
        <p:grpSpPr>
          <a:xfrm flipH="1" flipV="1">
            <a:off x="1517213" y="1989132"/>
            <a:ext cx="612000" cy="108000"/>
            <a:chOff x="2991030" y="3609364"/>
            <a:chExt cx="972228" cy="180000"/>
          </a:xfrm>
        </p:grpSpPr>
        <p:cxnSp>
          <p:nvCxnSpPr>
            <p:cNvPr id="81" name="직선 연결선 80"/>
            <p:cNvCxnSpPr/>
            <p:nvPr/>
          </p:nvCxnSpPr>
          <p:spPr>
            <a:xfrm flipH="1">
              <a:off x="3123068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H="1">
              <a:off x="2991030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 flipH="1">
              <a:off x="3255106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 flipH="1">
              <a:off x="3387144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flipH="1">
              <a:off x="3519182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H="1">
              <a:off x="3651220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3783258" y="3609364"/>
              <a:ext cx="18000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 14"/>
          <p:cNvCxnSpPr/>
          <p:nvPr/>
        </p:nvCxnSpPr>
        <p:spPr>
          <a:xfrm flipV="1">
            <a:off x="819655" y="2097132"/>
            <a:ext cx="1195963" cy="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919698" y="2355400"/>
            <a:ext cx="477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사이트 통합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배송</a:t>
            </a:r>
            <a:r>
              <a:rPr kumimoji="0" lang="ko-KR" altLang="en-US" sz="1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조회 및 예약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3584C4-D80C-4E7B-B727-73EB58BDD7F1}"/>
              </a:ext>
            </a:extLst>
          </p:cNvPr>
          <p:cNvSpPr/>
          <p:nvPr/>
        </p:nvSpPr>
        <p:spPr>
          <a:xfrm>
            <a:off x="-179462" y="5704695"/>
            <a:ext cx="368471" cy="50390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5" name="그룹 1001">
            <a:extLst>
              <a:ext uri="{FF2B5EF4-FFF2-40B4-BE49-F238E27FC236}">
                <a16:creationId xmlns:a16="http://schemas.microsoft.com/office/drawing/2014/main" id="{7DB36166-DB58-482E-AC5E-9922B9E95E1F}"/>
              </a:ext>
            </a:extLst>
          </p:cNvPr>
          <p:cNvGrpSpPr/>
          <p:nvPr/>
        </p:nvGrpSpPr>
        <p:grpSpPr>
          <a:xfrm>
            <a:off x="254000" y="972021"/>
            <a:ext cx="11633200" cy="272579"/>
            <a:chOff x="5387223" y="2195969"/>
            <a:chExt cx="7511269" cy="408869"/>
          </a:xfrm>
        </p:grpSpPr>
        <p:pic>
          <p:nvPicPr>
            <p:cNvPr id="76" name="Object 4">
              <a:extLst>
                <a:ext uri="{FF2B5EF4-FFF2-40B4-BE49-F238E27FC236}">
                  <a16:creationId xmlns:a16="http://schemas.microsoft.com/office/drawing/2014/main" id="{015270C5-1A7E-4435-8932-C10F3D18F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F611F32-578F-4CBC-ACDC-A0E1A41A39DA}"/>
              </a:ext>
            </a:extLst>
          </p:cNvPr>
          <p:cNvSpPr txBox="1"/>
          <p:nvPr/>
        </p:nvSpPr>
        <p:spPr>
          <a:xfrm>
            <a:off x="246743" y="177800"/>
            <a:ext cx="635725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문제인식</a:t>
            </a:r>
            <a:endParaRPr kumimoji="0" lang="en-US" altLang="ko-KR" sz="26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2-2.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아이템 개발 필요성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3A71EA1-AD6E-4C0E-A722-EB825177421F}"/>
              </a:ext>
            </a:extLst>
          </p:cNvPr>
          <p:cNvSpPr/>
          <p:nvPr/>
        </p:nvSpPr>
        <p:spPr>
          <a:xfrm>
            <a:off x="266011" y="1077844"/>
            <a:ext cx="11628446" cy="584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4B129884-49CE-4F93-8D80-5F9D639C72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08" y="122461"/>
            <a:ext cx="773626" cy="873837"/>
          </a:xfrm>
          <a:prstGeom prst="rect">
            <a:avLst/>
          </a:prstGeom>
        </p:spPr>
      </p:pic>
      <p:pic>
        <p:nvPicPr>
          <p:cNvPr id="14" name="그래픽 13" descr="스마트폰">
            <a:extLst>
              <a:ext uri="{FF2B5EF4-FFF2-40B4-BE49-F238E27FC236}">
                <a16:creationId xmlns:a16="http://schemas.microsoft.com/office/drawing/2014/main" id="{AC88A0BF-3676-4CDF-A266-39B61DB3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3123" y="2602071"/>
            <a:ext cx="1852140" cy="1852140"/>
          </a:xfrm>
          <a:prstGeom prst="rect">
            <a:avLst/>
          </a:prstGeom>
        </p:spPr>
      </p:pic>
      <p:pic>
        <p:nvPicPr>
          <p:cNvPr id="21" name="그래픽 20" descr="원 화살표">
            <a:extLst>
              <a:ext uri="{FF2B5EF4-FFF2-40B4-BE49-F238E27FC236}">
                <a16:creationId xmlns:a16="http://schemas.microsoft.com/office/drawing/2014/main" id="{F1D1DE7C-53C8-44CF-8076-1DAEF970B6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4844" y="4598197"/>
            <a:ext cx="457200" cy="457200"/>
          </a:xfrm>
          <a:prstGeom prst="rect">
            <a:avLst/>
          </a:prstGeom>
        </p:spPr>
      </p:pic>
      <p:pic>
        <p:nvPicPr>
          <p:cNvPr id="25" name="그래픽 24" descr="트럭">
            <a:extLst>
              <a:ext uri="{FF2B5EF4-FFF2-40B4-BE49-F238E27FC236}">
                <a16:creationId xmlns:a16="http://schemas.microsoft.com/office/drawing/2014/main" id="{343F15ED-1870-44D3-BD94-6B6F664A688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56682" y="3105454"/>
            <a:ext cx="693333" cy="693333"/>
          </a:xfrm>
          <a:prstGeom prst="rect">
            <a:avLst/>
          </a:prstGeom>
          <a:effectLst>
            <a:glow rad="101600">
              <a:srgbClr val="FFC12D">
                <a:alpha val="60000"/>
              </a:srgbClr>
            </a:glow>
          </a:effectLst>
        </p:spPr>
      </p:pic>
      <p:pic>
        <p:nvPicPr>
          <p:cNvPr id="28" name="그래픽 27" descr="클라우드 컴퓨팅">
            <a:extLst>
              <a:ext uri="{FF2B5EF4-FFF2-40B4-BE49-F238E27FC236}">
                <a16:creationId xmlns:a16="http://schemas.microsoft.com/office/drawing/2014/main" id="{33F97CAF-FC4F-4227-96D3-249813245AD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9983" y="3425237"/>
            <a:ext cx="666096" cy="666096"/>
          </a:xfrm>
          <a:prstGeom prst="rect">
            <a:avLst/>
          </a:prstGeom>
        </p:spPr>
      </p:pic>
      <p:pic>
        <p:nvPicPr>
          <p:cNvPr id="35" name="그래픽 34" descr="트럭">
            <a:extLst>
              <a:ext uri="{FF2B5EF4-FFF2-40B4-BE49-F238E27FC236}">
                <a16:creationId xmlns:a16="http://schemas.microsoft.com/office/drawing/2014/main" id="{63900B06-33DC-4A67-B145-562AF0AC8A3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47133" y="2196876"/>
            <a:ext cx="666096" cy="66609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4F7E8CAF-AFD5-4387-A8DE-16EAC1A3C09B}"/>
              </a:ext>
            </a:extLst>
          </p:cNvPr>
          <p:cNvSpPr txBox="1"/>
          <p:nvPr/>
        </p:nvSpPr>
        <p:spPr>
          <a:xfrm>
            <a:off x="5919698" y="3575315"/>
            <a:ext cx="477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구글 드라이브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엑셀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활용한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Mobile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PC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연동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DAAE62A-C876-4B9E-B23F-3385F979D5E3}"/>
              </a:ext>
            </a:extLst>
          </p:cNvPr>
          <p:cNvCxnSpPr/>
          <p:nvPr/>
        </p:nvCxnSpPr>
        <p:spPr>
          <a:xfrm flipV="1">
            <a:off x="936158" y="2363295"/>
            <a:ext cx="3204000" cy="0"/>
          </a:xfrm>
          <a:prstGeom prst="line">
            <a:avLst/>
          </a:prstGeom>
          <a:ln w="3175"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6049FA1-654B-4FB2-9289-DF781DDE9D25}"/>
              </a:ext>
            </a:extLst>
          </p:cNvPr>
          <p:cNvSpPr txBox="1"/>
          <p:nvPr/>
        </p:nvSpPr>
        <p:spPr>
          <a:xfrm>
            <a:off x="5897565" y="4933755"/>
            <a:ext cx="477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RPA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만을 활용한 비전공자형 개발 알고리즘</a:t>
            </a:r>
          </a:p>
        </p:txBody>
      </p:sp>
      <p:pic>
        <p:nvPicPr>
          <p:cNvPr id="12" name="그래픽 11" descr="로봇">
            <a:extLst>
              <a:ext uri="{FF2B5EF4-FFF2-40B4-BE49-F238E27FC236}">
                <a16:creationId xmlns:a16="http://schemas.microsoft.com/office/drawing/2014/main" id="{7B532B4F-F71E-467D-A973-1A33B0EAA0C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4253" y="4679454"/>
            <a:ext cx="805797" cy="8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399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0.00091 0.330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65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25 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43" grpId="0"/>
      <p:bldP spid="43" grpId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</Words>
  <Application>Microsoft Office PowerPoint</Application>
  <PresentationFormat>와이드스크린</PresentationFormat>
  <Paragraphs>109</Paragraphs>
  <Slides>20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나눔고딕</vt:lpstr>
      <vt:lpstr>맑은 고딕</vt:lpstr>
      <vt:lpstr>Agency FB</vt:lpstr>
      <vt:lpstr>Arial</vt:lpstr>
      <vt:lpstr>Calibri</vt:lpstr>
      <vt:lpstr>1_Office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2021-01-27T09:20:13Z</dcterms:created>
  <dcterms:modified xsi:type="dcterms:W3CDTF">2021-01-27T09:27:12Z</dcterms:modified>
</cp:coreProperties>
</file>